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24"/>
  </p:notesMasterIdLst>
  <p:sldIdLst>
    <p:sldId id="256" r:id="rId5"/>
    <p:sldId id="265" r:id="rId6"/>
    <p:sldId id="268" r:id="rId7"/>
    <p:sldId id="257" r:id="rId8"/>
    <p:sldId id="269" r:id="rId9"/>
    <p:sldId id="267" r:id="rId10"/>
    <p:sldId id="270" r:id="rId11"/>
    <p:sldId id="258" r:id="rId12"/>
    <p:sldId id="259" r:id="rId13"/>
    <p:sldId id="271" r:id="rId14"/>
    <p:sldId id="260" r:id="rId15"/>
    <p:sldId id="272" r:id="rId16"/>
    <p:sldId id="273" r:id="rId17"/>
    <p:sldId id="274" r:id="rId18"/>
    <p:sldId id="261" r:id="rId19"/>
    <p:sldId id="264" r:id="rId20"/>
    <p:sldId id="263" r:id="rId21"/>
    <p:sldId id="276" r:id="rId22"/>
    <p:sldId id="266" r:id="rId23"/>
  </p:sldIdLst>
  <p:sldSz cx="12192000" cy="6858000"/>
  <p:notesSz cx="6858000" cy="9144000"/>
  <p:embeddedFontLst>
    <p:embeddedFont>
      <p:font typeface="Agency FB" panose="020B0503020202020204" pitchFamily="34" charset="0"/>
      <p:regular r:id="rId25"/>
      <p:bold r:id="rId26"/>
    </p:embeddedFont>
    <p:embeddedFont>
      <p:font typeface="Aharoni" panose="02010803020104030203" pitchFamily="2" charset="-79"/>
      <p:bold r:id="rId27"/>
    </p:embeddedFont>
    <p:embeddedFont>
      <p:font typeface="Calibri" panose="020F0502020204030204" pitchFamily="34" charset="0"/>
      <p:regular r:id="rId28"/>
      <p:bold r:id="rId29"/>
      <p:italic r:id="rId30"/>
      <p:boldItalic r:id="rId31"/>
    </p:embeddedFont>
    <p:embeddedFont>
      <p:font typeface="MS Shell Dlg 2" panose="020B0604030504040204" pitchFamily="34" charset="0"/>
      <p:regular r:id="rId32"/>
      <p:bold r:id="rId33"/>
    </p:embeddedFont>
    <p:embeddedFont>
      <p:font typeface="Open Sans Light" panose="020B0604020202020204" charset="0"/>
      <p:regular r:id="rId34"/>
      <p:italic r:id="rId35"/>
    </p:embeddedFont>
    <p:embeddedFont>
      <p:font typeface="Open Sans Semibold" panose="020B0604020202020204" charset="0"/>
      <p:bold r:id="rId36"/>
      <p:boldItalic r:id="rId37"/>
    </p:embeddedFont>
    <p:embeddedFont>
      <p:font typeface="Spectral SemiBold" panose="020B0604020202020204" charset="0"/>
      <p:bold r:id="rId38"/>
      <p:boldItalic r:id="rId39"/>
    </p:embeddedFont>
    <p:embeddedFont>
      <p:font typeface="Wingdings 3" panose="05040102010807070707" pitchFamily="18" charset="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5A4B"/>
    <a:srgbClr val="3C2E25"/>
    <a:srgbClr val="000000"/>
    <a:srgbClr val="3C30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60BB1F-CAF2-4C10-977A-D956AEFFCBFD}" v="4" dt="2019-09-08T05:26:53.961"/>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192" autoAdjust="0"/>
  </p:normalViewPr>
  <p:slideViewPr>
    <p:cSldViewPr snapToGrid="0">
      <p:cViewPr varScale="1">
        <p:scale>
          <a:sx n="79" d="100"/>
          <a:sy n="79" d="100"/>
        </p:scale>
        <p:origin x="3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Karthik" userId="11139927eeb29056" providerId="LiveId" clId="{ED60BB1F-CAF2-4C10-977A-D956AEFFCBFD}"/>
    <pc:docChg chg="modSld">
      <pc:chgData name="Divya Karthik" userId="11139927eeb29056" providerId="LiveId" clId="{ED60BB1F-CAF2-4C10-977A-D956AEFFCBFD}" dt="2019-09-08T05:26:53.961" v="4"/>
      <pc:docMkLst>
        <pc:docMk/>
      </pc:docMkLst>
      <pc:sldChg chg="modSp">
        <pc:chgData name="Divya Karthik" userId="11139927eeb29056" providerId="LiveId" clId="{ED60BB1F-CAF2-4C10-977A-D956AEFFCBFD}" dt="2019-09-07T18:59:49.525" v="0" actId="1076"/>
        <pc:sldMkLst>
          <pc:docMk/>
          <pc:sldMk cId="2929813332" sldId="258"/>
        </pc:sldMkLst>
        <pc:picChg chg="mod">
          <ac:chgData name="Divya Karthik" userId="11139927eeb29056" providerId="LiveId" clId="{ED60BB1F-CAF2-4C10-977A-D956AEFFCBFD}" dt="2019-09-07T18:59:49.525" v="0" actId="1076"/>
          <ac:picMkLst>
            <pc:docMk/>
            <pc:sldMk cId="2929813332" sldId="258"/>
            <ac:picMk id="2" creationId="{EFD295D0-A4A5-4E22-8889-65533F22E8AF}"/>
          </ac:picMkLst>
        </pc:picChg>
      </pc:sldChg>
      <pc:sldChg chg="modAnim">
        <pc:chgData name="Divya Karthik" userId="11139927eeb29056" providerId="LiveId" clId="{ED60BB1F-CAF2-4C10-977A-D956AEFFCBFD}" dt="2019-09-08T05:26:53.961" v="4"/>
        <pc:sldMkLst>
          <pc:docMk/>
          <pc:sldMk cId="1607762605" sldId="261"/>
        </pc:sldMkLst>
      </pc:sldChg>
      <pc:sldChg chg="modAnim">
        <pc:chgData name="Divya Karthik" userId="11139927eeb29056" providerId="LiveId" clId="{ED60BB1F-CAF2-4C10-977A-D956AEFFCBFD}" dt="2019-09-08T05:26:31.593" v="1"/>
        <pc:sldMkLst>
          <pc:docMk/>
          <pc:sldMk cId="2449980064" sldId="272"/>
        </pc:sldMkLst>
      </pc:sldChg>
      <pc:sldChg chg="modAnim">
        <pc:chgData name="Divya Karthik" userId="11139927eeb29056" providerId="LiveId" clId="{ED60BB1F-CAF2-4C10-977A-D956AEFFCBFD}" dt="2019-09-08T05:26:42.185" v="2"/>
        <pc:sldMkLst>
          <pc:docMk/>
          <pc:sldMk cId="2920926318" sldId="273"/>
        </pc:sldMkLst>
      </pc:sldChg>
      <pc:sldChg chg="modAnim">
        <pc:chgData name="Divya Karthik" userId="11139927eeb29056" providerId="LiveId" clId="{ED60BB1F-CAF2-4C10-977A-D956AEFFCBFD}" dt="2019-09-08T05:26:50.312" v="3"/>
        <pc:sldMkLst>
          <pc:docMk/>
          <pc:sldMk cId="1985618008" sldId="2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7619F3-68B1-4DE4-A6EC-D79EC60BEBB2}" type="doc">
      <dgm:prSet loTypeId="urn:microsoft.com/office/officeart/2016/7/layout/LinearArrowProcessNumbered" loCatId="process" qsTypeId="urn:microsoft.com/office/officeart/2005/8/quickstyle/simple2" qsCatId="simple" csTypeId="urn:microsoft.com/office/officeart/2005/8/colors/colorful1" csCatId="colorful" phldr="1"/>
      <dgm:spPr/>
      <dgm:t>
        <a:bodyPr/>
        <a:lstStyle/>
        <a:p>
          <a:endParaRPr lang="en-US"/>
        </a:p>
      </dgm:t>
    </dgm:pt>
    <dgm:pt modelId="{1F28F856-F721-4E76-B450-56122381A7D9}">
      <dgm:prSet custT="1"/>
      <dgm:spPr/>
      <dgm:t>
        <a:bodyPr/>
        <a:lstStyle/>
        <a:p>
          <a:r>
            <a:rPr lang="en-US" sz="1400" dirty="0"/>
            <a:t>Figure out a storage solution for centralizing all the support cases from each service platform.</a:t>
          </a:r>
        </a:p>
      </dgm:t>
    </dgm:pt>
    <dgm:pt modelId="{7CA27AB9-92A6-4F31-BDB0-ED51B82C62A2}" type="parTrans" cxnId="{C72805CE-ED62-46C2-A748-EBB994D23CC1}">
      <dgm:prSet/>
      <dgm:spPr/>
      <dgm:t>
        <a:bodyPr/>
        <a:lstStyle/>
        <a:p>
          <a:endParaRPr lang="en-US"/>
        </a:p>
      </dgm:t>
    </dgm:pt>
    <dgm:pt modelId="{99CF12F9-830B-4023-8621-F711297429EE}" type="sibTrans" cxnId="{C72805CE-ED62-46C2-A748-EBB994D23CC1}">
      <dgm:prSet phldrT="1" phldr="0"/>
      <dgm:spPr/>
      <dgm:t>
        <a:bodyPr/>
        <a:lstStyle/>
        <a:p>
          <a:r>
            <a:rPr lang="en-US"/>
            <a:t>1</a:t>
          </a:r>
        </a:p>
      </dgm:t>
    </dgm:pt>
    <dgm:pt modelId="{F476C8B6-7FE8-41C1-A037-1A0738D4FFFF}">
      <dgm:prSet/>
      <dgm:spPr/>
      <dgm:t>
        <a:bodyPr/>
        <a:lstStyle/>
        <a:p>
          <a:r>
            <a:rPr lang="en-US" dirty="0"/>
            <a:t>Agree on useful data we would extract from each support case.</a:t>
          </a:r>
        </a:p>
      </dgm:t>
    </dgm:pt>
    <dgm:pt modelId="{2248A824-7621-4DCF-BA3F-48D5BA7E0ECA}" type="parTrans" cxnId="{703FA5FC-7524-44D1-B75D-8DCD71FB4E2D}">
      <dgm:prSet/>
      <dgm:spPr/>
      <dgm:t>
        <a:bodyPr/>
        <a:lstStyle/>
        <a:p>
          <a:endParaRPr lang="en-US"/>
        </a:p>
      </dgm:t>
    </dgm:pt>
    <dgm:pt modelId="{E504CC4C-7CB5-4D5B-9153-2A0DE7CF13E7}" type="sibTrans" cxnId="{703FA5FC-7524-44D1-B75D-8DCD71FB4E2D}">
      <dgm:prSet phldrT="2" phldr="0"/>
      <dgm:spPr/>
      <dgm:t>
        <a:bodyPr/>
        <a:lstStyle/>
        <a:p>
          <a:r>
            <a:rPr lang="en-US"/>
            <a:t>2</a:t>
          </a:r>
        </a:p>
      </dgm:t>
    </dgm:pt>
    <dgm:pt modelId="{74096952-3AAC-4D16-906A-BEC014F17EB8}">
      <dgm:prSet/>
      <dgm:spPr/>
      <dgm:t>
        <a:bodyPr/>
        <a:lstStyle/>
        <a:p>
          <a:r>
            <a:rPr lang="en-US"/>
            <a:t>Communicate with users who recently submitted support tickets.</a:t>
          </a:r>
        </a:p>
      </dgm:t>
    </dgm:pt>
    <dgm:pt modelId="{CBF6BF66-691C-41EA-9972-D3458158B49D}" type="parTrans" cxnId="{85CA8BC7-5723-479C-9505-76742D00499B}">
      <dgm:prSet/>
      <dgm:spPr/>
      <dgm:t>
        <a:bodyPr/>
        <a:lstStyle/>
        <a:p>
          <a:endParaRPr lang="en-US"/>
        </a:p>
      </dgm:t>
    </dgm:pt>
    <dgm:pt modelId="{E3605067-73FF-4B30-8808-5A237FE99EAD}" type="sibTrans" cxnId="{85CA8BC7-5723-479C-9505-76742D00499B}">
      <dgm:prSet phldrT="4" phldr="0"/>
      <dgm:spPr/>
      <dgm:t>
        <a:bodyPr/>
        <a:lstStyle/>
        <a:p>
          <a:r>
            <a:rPr lang="en-US"/>
            <a:t>4</a:t>
          </a:r>
        </a:p>
      </dgm:t>
    </dgm:pt>
    <dgm:pt modelId="{8914486D-C555-49E5-B9F9-A3A5E6E9A22C}">
      <dgm:prSet/>
      <dgm:spPr/>
      <dgm:t>
        <a:bodyPr/>
        <a:lstStyle/>
        <a:p>
          <a:r>
            <a:rPr lang="en-US"/>
            <a:t>Develop a user interface so employees can view historical ticket data.</a:t>
          </a:r>
        </a:p>
      </dgm:t>
    </dgm:pt>
    <dgm:pt modelId="{5BE50432-F73C-498A-B6EF-F1C2D7255D57}" type="parTrans" cxnId="{89464742-76A2-4348-9A9C-ED0E8DCDCF95}">
      <dgm:prSet/>
      <dgm:spPr/>
      <dgm:t>
        <a:bodyPr/>
        <a:lstStyle/>
        <a:p>
          <a:endParaRPr lang="en-US"/>
        </a:p>
      </dgm:t>
    </dgm:pt>
    <dgm:pt modelId="{C33593E2-9D5D-4F1E-B389-67CD4FD50914}" type="sibTrans" cxnId="{89464742-76A2-4348-9A9C-ED0E8DCDCF95}">
      <dgm:prSet phldrT="5" phldr="0"/>
      <dgm:spPr/>
      <dgm:t>
        <a:bodyPr/>
        <a:lstStyle/>
        <a:p>
          <a:r>
            <a:rPr lang="en-US"/>
            <a:t>5</a:t>
          </a:r>
        </a:p>
      </dgm:t>
    </dgm:pt>
    <dgm:pt modelId="{7A92E3F7-13AE-4777-81FA-BB7C1846BC97}">
      <dgm:prSet/>
      <dgm:spPr/>
      <dgm:t>
        <a:bodyPr/>
        <a:lstStyle/>
        <a:p>
          <a:r>
            <a:rPr lang="en-US"/>
            <a:t>Find a solution to retrieve all the tickets as well as an efficient way to extract useful information.</a:t>
          </a:r>
        </a:p>
      </dgm:t>
    </dgm:pt>
    <dgm:pt modelId="{54A0AAE7-54F2-49ED-9CA3-56BFEB7060DA}" type="parTrans" cxnId="{D27D5CCC-F020-476E-B718-DE656D2E6BEB}">
      <dgm:prSet/>
      <dgm:spPr/>
      <dgm:t>
        <a:bodyPr/>
        <a:lstStyle/>
        <a:p>
          <a:endParaRPr lang="en-US"/>
        </a:p>
      </dgm:t>
    </dgm:pt>
    <dgm:pt modelId="{D4B76828-8774-43A0-B5E5-23CD3A8B87E7}" type="sibTrans" cxnId="{D27D5CCC-F020-476E-B718-DE656D2E6BEB}">
      <dgm:prSet phldrT="3" phldr="0"/>
      <dgm:spPr/>
      <dgm:t>
        <a:bodyPr/>
        <a:lstStyle/>
        <a:p>
          <a:r>
            <a:rPr lang="en-US"/>
            <a:t>3</a:t>
          </a:r>
        </a:p>
      </dgm:t>
    </dgm:pt>
    <dgm:pt modelId="{1591C5D3-0726-4D92-AA6F-333A4A02238E}" type="pres">
      <dgm:prSet presAssocID="{657619F3-68B1-4DE4-A6EC-D79EC60BEBB2}" presName="linearFlow" presStyleCnt="0">
        <dgm:presLayoutVars>
          <dgm:dir/>
          <dgm:animLvl val="lvl"/>
          <dgm:resizeHandles val="exact"/>
        </dgm:presLayoutVars>
      </dgm:prSet>
      <dgm:spPr/>
    </dgm:pt>
    <dgm:pt modelId="{A01408E7-1E4E-4C0E-96A1-3E8DCC7A7FA7}" type="pres">
      <dgm:prSet presAssocID="{1F28F856-F721-4E76-B450-56122381A7D9}" presName="compositeNode" presStyleCnt="0"/>
      <dgm:spPr/>
    </dgm:pt>
    <dgm:pt modelId="{BD94F068-D0DA-487C-9C26-9C407DA9CAF1}" type="pres">
      <dgm:prSet presAssocID="{1F28F856-F721-4E76-B450-56122381A7D9}" presName="parTx" presStyleLbl="node1" presStyleIdx="0" presStyleCnt="0">
        <dgm:presLayoutVars>
          <dgm:chMax val="0"/>
          <dgm:chPref val="0"/>
          <dgm:bulletEnabled val="1"/>
        </dgm:presLayoutVars>
      </dgm:prSet>
      <dgm:spPr/>
    </dgm:pt>
    <dgm:pt modelId="{EF291A5A-DA0C-4205-B09E-A435DB98D6C1}" type="pres">
      <dgm:prSet presAssocID="{1F28F856-F721-4E76-B450-56122381A7D9}" presName="parSh" presStyleCnt="0"/>
      <dgm:spPr/>
    </dgm:pt>
    <dgm:pt modelId="{9CE7BD8D-94D7-4880-AA0C-F893813DCCD1}" type="pres">
      <dgm:prSet presAssocID="{1F28F856-F721-4E76-B450-56122381A7D9}" presName="lineNode" presStyleLbl="alignAccFollowNode1" presStyleIdx="0" presStyleCnt="15"/>
      <dgm:spPr/>
    </dgm:pt>
    <dgm:pt modelId="{6A19FB0F-3FC8-4967-901D-93103F39A123}" type="pres">
      <dgm:prSet presAssocID="{1F28F856-F721-4E76-B450-56122381A7D9}" presName="lineArrowNode" presStyleLbl="alignAccFollowNode1" presStyleIdx="1" presStyleCnt="15"/>
      <dgm:spPr/>
    </dgm:pt>
    <dgm:pt modelId="{32119413-3370-462A-8EF9-83CE9446D7BE}" type="pres">
      <dgm:prSet presAssocID="{99CF12F9-830B-4023-8621-F711297429EE}" presName="sibTransNodeCircle" presStyleLbl="alignNode1" presStyleIdx="0" presStyleCnt="5">
        <dgm:presLayoutVars>
          <dgm:chMax val="0"/>
          <dgm:bulletEnabled/>
        </dgm:presLayoutVars>
      </dgm:prSet>
      <dgm:spPr/>
    </dgm:pt>
    <dgm:pt modelId="{849BC277-47B9-460D-87E6-05B572DF9BEF}" type="pres">
      <dgm:prSet presAssocID="{99CF12F9-830B-4023-8621-F711297429EE}" presName="spacerBetweenCircleAndCallout" presStyleCnt="0">
        <dgm:presLayoutVars/>
      </dgm:prSet>
      <dgm:spPr/>
    </dgm:pt>
    <dgm:pt modelId="{985299D6-9F1D-44CA-BAD3-5DD29BB1CE2F}" type="pres">
      <dgm:prSet presAssocID="{1F28F856-F721-4E76-B450-56122381A7D9}" presName="nodeText" presStyleLbl="alignAccFollowNode1" presStyleIdx="2" presStyleCnt="15">
        <dgm:presLayoutVars>
          <dgm:bulletEnabled val="1"/>
        </dgm:presLayoutVars>
      </dgm:prSet>
      <dgm:spPr/>
    </dgm:pt>
    <dgm:pt modelId="{BA2471CC-37C6-4A33-A5FA-AA2AD348DCB8}" type="pres">
      <dgm:prSet presAssocID="{99CF12F9-830B-4023-8621-F711297429EE}" presName="sibTransComposite" presStyleCnt="0"/>
      <dgm:spPr/>
    </dgm:pt>
    <dgm:pt modelId="{E8120746-E1EF-4B9A-BB86-FF3239CA46AC}" type="pres">
      <dgm:prSet presAssocID="{F476C8B6-7FE8-41C1-A037-1A0738D4FFFF}" presName="compositeNode" presStyleCnt="0"/>
      <dgm:spPr/>
    </dgm:pt>
    <dgm:pt modelId="{125DD3DB-DC6B-450A-841A-60553E7A4B67}" type="pres">
      <dgm:prSet presAssocID="{F476C8B6-7FE8-41C1-A037-1A0738D4FFFF}" presName="parTx" presStyleLbl="node1" presStyleIdx="0" presStyleCnt="0">
        <dgm:presLayoutVars>
          <dgm:chMax val="0"/>
          <dgm:chPref val="0"/>
          <dgm:bulletEnabled val="1"/>
        </dgm:presLayoutVars>
      </dgm:prSet>
      <dgm:spPr/>
    </dgm:pt>
    <dgm:pt modelId="{9844C2D9-22D5-45D2-9815-743A4116587D}" type="pres">
      <dgm:prSet presAssocID="{F476C8B6-7FE8-41C1-A037-1A0738D4FFFF}" presName="parSh" presStyleCnt="0"/>
      <dgm:spPr/>
    </dgm:pt>
    <dgm:pt modelId="{D7E31789-54D2-4AD7-97A9-BFE3068CD26B}" type="pres">
      <dgm:prSet presAssocID="{F476C8B6-7FE8-41C1-A037-1A0738D4FFFF}" presName="lineNode" presStyleLbl="alignAccFollowNode1" presStyleIdx="3" presStyleCnt="15"/>
      <dgm:spPr/>
    </dgm:pt>
    <dgm:pt modelId="{58AB54EC-5D9A-4C3C-80CE-F297D56AA109}" type="pres">
      <dgm:prSet presAssocID="{F476C8B6-7FE8-41C1-A037-1A0738D4FFFF}" presName="lineArrowNode" presStyleLbl="alignAccFollowNode1" presStyleIdx="4" presStyleCnt="15"/>
      <dgm:spPr/>
    </dgm:pt>
    <dgm:pt modelId="{4D89D5B3-12F4-4F8C-A590-CB72CE422B3E}" type="pres">
      <dgm:prSet presAssocID="{E504CC4C-7CB5-4D5B-9153-2A0DE7CF13E7}" presName="sibTransNodeCircle" presStyleLbl="alignNode1" presStyleIdx="1" presStyleCnt="5">
        <dgm:presLayoutVars>
          <dgm:chMax val="0"/>
          <dgm:bulletEnabled/>
        </dgm:presLayoutVars>
      </dgm:prSet>
      <dgm:spPr/>
    </dgm:pt>
    <dgm:pt modelId="{07C0AC9C-A09C-4E3F-B885-53DC78BCA01D}" type="pres">
      <dgm:prSet presAssocID="{E504CC4C-7CB5-4D5B-9153-2A0DE7CF13E7}" presName="spacerBetweenCircleAndCallout" presStyleCnt="0">
        <dgm:presLayoutVars/>
      </dgm:prSet>
      <dgm:spPr/>
    </dgm:pt>
    <dgm:pt modelId="{7F921492-DA90-4A7D-865E-F9155ECF2414}" type="pres">
      <dgm:prSet presAssocID="{F476C8B6-7FE8-41C1-A037-1A0738D4FFFF}" presName="nodeText" presStyleLbl="alignAccFollowNode1" presStyleIdx="5" presStyleCnt="15">
        <dgm:presLayoutVars>
          <dgm:bulletEnabled val="1"/>
        </dgm:presLayoutVars>
      </dgm:prSet>
      <dgm:spPr/>
    </dgm:pt>
    <dgm:pt modelId="{6C98B43C-E51D-4CDB-9BB9-032247C8F491}" type="pres">
      <dgm:prSet presAssocID="{E504CC4C-7CB5-4D5B-9153-2A0DE7CF13E7}" presName="sibTransComposite" presStyleCnt="0"/>
      <dgm:spPr/>
    </dgm:pt>
    <dgm:pt modelId="{87B89A8C-5016-4F48-A9E6-026483C34F12}" type="pres">
      <dgm:prSet presAssocID="{7A92E3F7-13AE-4777-81FA-BB7C1846BC97}" presName="compositeNode" presStyleCnt="0"/>
      <dgm:spPr/>
    </dgm:pt>
    <dgm:pt modelId="{EA3DD7A6-37DD-4A38-A6FD-562236D283F9}" type="pres">
      <dgm:prSet presAssocID="{7A92E3F7-13AE-4777-81FA-BB7C1846BC97}" presName="parTx" presStyleLbl="node1" presStyleIdx="0" presStyleCnt="0">
        <dgm:presLayoutVars>
          <dgm:chMax val="0"/>
          <dgm:chPref val="0"/>
          <dgm:bulletEnabled val="1"/>
        </dgm:presLayoutVars>
      </dgm:prSet>
      <dgm:spPr/>
    </dgm:pt>
    <dgm:pt modelId="{06EB3471-B7A2-4280-87E4-FE567C6D5E76}" type="pres">
      <dgm:prSet presAssocID="{7A92E3F7-13AE-4777-81FA-BB7C1846BC97}" presName="parSh" presStyleCnt="0"/>
      <dgm:spPr/>
    </dgm:pt>
    <dgm:pt modelId="{580988A0-A3FD-4756-88C4-6A6E0BA92971}" type="pres">
      <dgm:prSet presAssocID="{7A92E3F7-13AE-4777-81FA-BB7C1846BC97}" presName="lineNode" presStyleLbl="alignAccFollowNode1" presStyleIdx="6" presStyleCnt="15"/>
      <dgm:spPr/>
    </dgm:pt>
    <dgm:pt modelId="{A748B946-AC38-447F-8704-1D463A21AEAE}" type="pres">
      <dgm:prSet presAssocID="{7A92E3F7-13AE-4777-81FA-BB7C1846BC97}" presName="lineArrowNode" presStyleLbl="alignAccFollowNode1" presStyleIdx="7" presStyleCnt="15"/>
      <dgm:spPr/>
    </dgm:pt>
    <dgm:pt modelId="{2028C213-651C-488B-B550-E03EB2B83590}" type="pres">
      <dgm:prSet presAssocID="{D4B76828-8774-43A0-B5E5-23CD3A8B87E7}" presName="sibTransNodeCircle" presStyleLbl="alignNode1" presStyleIdx="2" presStyleCnt="5">
        <dgm:presLayoutVars>
          <dgm:chMax val="0"/>
          <dgm:bulletEnabled/>
        </dgm:presLayoutVars>
      </dgm:prSet>
      <dgm:spPr/>
    </dgm:pt>
    <dgm:pt modelId="{A532F614-4255-463C-9359-1D971B70E2C1}" type="pres">
      <dgm:prSet presAssocID="{D4B76828-8774-43A0-B5E5-23CD3A8B87E7}" presName="spacerBetweenCircleAndCallout" presStyleCnt="0">
        <dgm:presLayoutVars/>
      </dgm:prSet>
      <dgm:spPr/>
    </dgm:pt>
    <dgm:pt modelId="{A56219EE-FBE5-407B-BCC6-87904E4AB3A4}" type="pres">
      <dgm:prSet presAssocID="{7A92E3F7-13AE-4777-81FA-BB7C1846BC97}" presName="nodeText" presStyleLbl="alignAccFollowNode1" presStyleIdx="8" presStyleCnt="15">
        <dgm:presLayoutVars>
          <dgm:bulletEnabled val="1"/>
        </dgm:presLayoutVars>
      </dgm:prSet>
      <dgm:spPr/>
    </dgm:pt>
    <dgm:pt modelId="{73A1FD54-8AE8-4B19-9B3C-2ED9362C2670}" type="pres">
      <dgm:prSet presAssocID="{D4B76828-8774-43A0-B5E5-23CD3A8B87E7}" presName="sibTransComposite" presStyleCnt="0"/>
      <dgm:spPr/>
    </dgm:pt>
    <dgm:pt modelId="{413E136C-D74C-4155-B207-48B35166AEC0}" type="pres">
      <dgm:prSet presAssocID="{74096952-3AAC-4D16-906A-BEC014F17EB8}" presName="compositeNode" presStyleCnt="0"/>
      <dgm:spPr/>
    </dgm:pt>
    <dgm:pt modelId="{9EB66BF0-1889-4D04-A186-91E8AF2928F1}" type="pres">
      <dgm:prSet presAssocID="{74096952-3AAC-4D16-906A-BEC014F17EB8}" presName="parTx" presStyleLbl="node1" presStyleIdx="0" presStyleCnt="0">
        <dgm:presLayoutVars>
          <dgm:chMax val="0"/>
          <dgm:chPref val="0"/>
          <dgm:bulletEnabled val="1"/>
        </dgm:presLayoutVars>
      </dgm:prSet>
      <dgm:spPr/>
    </dgm:pt>
    <dgm:pt modelId="{78F93E30-14DA-49C3-B89D-C8146056E93A}" type="pres">
      <dgm:prSet presAssocID="{74096952-3AAC-4D16-906A-BEC014F17EB8}" presName="parSh" presStyleCnt="0"/>
      <dgm:spPr/>
    </dgm:pt>
    <dgm:pt modelId="{F4F8770E-C3E8-405A-8C2D-069D52C5BA17}" type="pres">
      <dgm:prSet presAssocID="{74096952-3AAC-4D16-906A-BEC014F17EB8}" presName="lineNode" presStyleLbl="alignAccFollowNode1" presStyleIdx="9" presStyleCnt="15"/>
      <dgm:spPr/>
    </dgm:pt>
    <dgm:pt modelId="{959A2B94-F5F8-4AF6-A744-35998BF6C101}" type="pres">
      <dgm:prSet presAssocID="{74096952-3AAC-4D16-906A-BEC014F17EB8}" presName="lineArrowNode" presStyleLbl="alignAccFollowNode1" presStyleIdx="10" presStyleCnt="15"/>
      <dgm:spPr/>
    </dgm:pt>
    <dgm:pt modelId="{65605E30-F849-44C2-98D1-8FFFA1C5D2F0}" type="pres">
      <dgm:prSet presAssocID="{E3605067-73FF-4B30-8808-5A237FE99EAD}" presName="sibTransNodeCircle" presStyleLbl="alignNode1" presStyleIdx="3" presStyleCnt="5">
        <dgm:presLayoutVars>
          <dgm:chMax val="0"/>
          <dgm:bulletEnabled/>
        </dgm:presLayoutVars>
      </dgm:prSet>
      <dgm:spPr/>
    </dgm:pt>
    <dgm:pt modelId="{F3987F42-3530-4F8F-9B1D-6EA6A5459BEC}" type="pres">
      <dgm:prSet presAssocID="{E3605067-73FF-4B30-8808-5A237FE99EAD}" presName="spacerBetweenCircleAndCallout" presStyleCnt="0">
        <dgm:presLayoutVars/>
      </dgm:prSet>
      <dgm:spPr/>
    </dgm:pt>
    <dgm:pt modelId="{8D8C96F3-D1F1-4448-8581-6BF02E5CD276}" type="pres">
      <dgm:prSet presAssocID="{74096952-3AAC-4D16-906A-BEC014F17EB8}" presName="nodeText" presStyleLbl="alignAccFollowNode1" presStyleIdx="11" presStyleCnt="15">
        <dgm:presLayoutVars>
          <dgm:bulletEnabled val="1"/>
        </dgm:presLayoutVars>
      </dgm:prSet>
      <dgm:spPr/>
    </dgm:pt>
    <dgm:pt modelId="{F60FDBE3-AEC8-47D3-A30B-916649AC8765}" type="pres">
      <dgm:prSet presAssocID="{E3605067-73FF-4B30-8808-5A237FE99EAD}" presName="sibTransComposite" presStyleCnt="0"/>
      <dgm:spPr/>
    </dgm:pt>
    <dgm:pt modelId="{4BDAEB21-39DA-4493-8FB8-DD5E3AC92FD3}" type="pres">
      <dgm:prSet presAssocID="{8914486D-C555-49E5-B9F9-A3A5E6E9A22C}" presName="compositeNode" presStyleCnt="0"/>
      <dgm:spPr/>
    </dgm:pt>
    <dgm:pt modelId="{0D749480-C034-47CA-BEE0-1F4F672CF8C5}" type="pres">
      <dgm:prSet presAssocID="{8914486D-C555-49E5-B9F9-A3A5E6E9A22C}" presName="parTx" presStyleLbl="node1" presStyleIdx="0" presStyleCnt="0">
        <dgm:presLayoutVars>
          <dgm:chMax val="0"/>
          <dgm:chPref val="0"/>
          <dgm:bulletEnabled val="1"/>
        </dgm:presLayoutVars>
      </dgm:prSet>
      <dgm:spPr/>
    </dgm:pt>
    <dgm:pt modelId="{40FC5084-38E6-4693-AF9E-AE3286F99A25}" type="pres">
      <dgm:prSet presAssocID="{8914486D-C555-49E5-B9F9-A3A5E6E9A22C}" presName="parSh" presStyleCnt="0"/>
      <dgm:spPr/>
    </dgm:pt>
    <dgm:pt modelId="{0D391A3F-2E88-48A6-813B-47DBA8F532B2}" type="pres">
      <dgm:prSet presAssocID="{8914486D-C555-49E5-B9F9-A3A5E6E9A22C}" presName="lineNode" presStyleLbl="alignAccFollowNode1" presStyleIdx="12" presStyleCnt="15"/>
      <dgm:spPr/>
    </dgm:pt>
    <dgm:pt modelId="{B6BB6C27-4421-4BBC-BA99-64909CC2344C}" type="pres">
      <dgm:prSet presAssocID="{8914486D-C555-49E5-B9F9-A3A5E6E9A22C}" presName="lineArrowNode" presStyleLbl="alignAccFollowNode1" presStyleIdx="13" presStyleCnt="15"/>
      <dgm:spPr/>
    </dgm:pt>
    <dgm:pt modelId="{AE451BBE-7303-4A92-8405-4D7EF264D9AB}" type="pres">
      <dgm:prSet presAssocID="{C33593E2-9D5D-4F1E-B389-67CD4FD50914}" presName="sibTransNodeCircle" presStyleLbl="alignNode1" presStyleIdx="4" presStyleCnt="5">
        <dgm:presLayoutVars>
          <dgm:chMax val="0"/>
          <dgm:bulletEnabled/>
        </dgm:presLayoutVars>
      </dgm:prSet>
      <dgm:spPr/>
    </dgm:pt>
    <dgm:pt modelId="{A2FDE909-12EF-46AD-BCBE-B7A9D3AE922A}" type="pres">
      <dgm:prSet presAssocID="{C33593E2-9D5D-4F1E-B389-67CD4FD50914}" presName="spacerBetweenCircleAndCallout" presStyleCnt="0">
        <dgm:presLayoutVars/>
      </dgm:prSet>
      <dgm:spPr/>
    </dgm:pt>
    <dgm:pt modelId="{5D0AFCC4-2306-4D9E-BBDA-B7B1AF9CADF3}" type="pres">
      <dgm:prSet presAssocID="{8914486D-C555-49E5-B9F9-A3A5E6E9A22C}" presName="nodeText" presStyleLbl="alignAccFollowNode1" presStyleIdx="14" presStyleCnt="15">
        <dgm:presLayoutVars>
          <dgm:bulletEnabled val="1"/>
        </dgm:presLayoutVars>
      </dgm:prSet>
      <dgm:spPr/>
    </dgm:pt>
  </dgm:ptLst>
  <dgm:cxnLst>
    <dgm:cxn modelId="{6FACBE11-7171-445E-9C2F-AF7374000BBE}" type="presOf" srcId="{D4B76828-8774-43A0-B5E5-23CD3A8B87E7}" destId="{2028C213-651C-488B-B550-E03EB2B83590}" srcOrd="0" destOrd="0" presId="urn:microsoft.com/office/officeart/2016/7/layout/LinearArrowProcessNumbered"/>
    <dgm:cxn modelId="{1356EC20-1E26-48F6-8AD8-93657777B2D7}" type="presOf" srcId="{657619F3-68B1-4DE4-A6EC-D79EC60BEBB2}" destId="{1591C5D3-0726-4D92-AA6F-333A4A02238E}" srcOrd="0" destOrd="0" presId="urn:microsoft.com/office/officeart/2016/7/layout/LinearArrowProcessNumbered"/>
    <dgm:cxn modelId="{B02E683B-765A-4419-8CFE-9273B374305C}" type="presOf" srcId="{7A92E3F7-13AE-4777-81FA-BB7C1846BC97}" destId="{A56219EE-FBE5-407B-BCC6-87904E4AB3A4}" srcOrd="0" destOrd="0" presId="urn:microsoft.com/office/officeart/2016/7/layout/LinearArrowProcessNumbered"/>
    <dgm:cxn modelId="{89464742-76A2-4348-9A9C-ED0E8DCDCF95}" srcId="{657619F3-68B1-4DE4-A6EC-D79EC60BEBB2}" destId="{8914486D-C555-49E5-B9F9-A3A5E6E9A22C}" srcOrd="4" destOrd="0" parTransId="{5BE50432-F73C-498A-B6EF-F1C2D7255D57}" sibTransId="{C33593E2-9D5D-4F1E-B389-67CD4FD50914}"/>
    <dgm:cxn modelId="{545DCAA8-3BDE-4DF7-9AB2-96659E2311A0}" type="presOf" srcId="{8914486D-C555-49E5-B9F9-A3A5E6E9A22C}" destId="{5D0AFCC4-2306-4D9E-BBDA-B7B1AF9CADF3}" srcOrd="0" destOrd="0" presId="urn:microsoft.com/office/officeart/2016/7/layout/LinearArrowProcessNumbered"/>
    <dgm:cxn modelId="{E0C976B6-B2AA-4ADA-8050-285DE86CC6EF}" type="presOf" srcId="{E3605067-73FF-4B30-8808-5A237FE99EAD}" destId="{65605E30-F849-44C2-98D1-8FFFA1C5D2F0}" srcOrd="0" destOrd="0" presId="urn:microsoft.com/office/officeart/2016/7/layout/LinearArrowProcessNumbered"/>
    <dgm:cxn modelId="{AE20EDC6-F7DE-4C05-A648-2AFEDEC4844E}" type="presOf" srcId="{C33593E2-9D5D-4F1E-B389-67CD4FD50914}" destId="{AE451BBE-7303-4A92-8405-4D7EF264D9AB}" srcOrd="0" destOrd="0" presId="urn:microsoft.com/office/officeart/2016/7/layout/LinearArrowProcessNumbered"/>
    <dgm:cxn modelId="{85CA8BC7-5723-479C-9505-76742D00499B}" srcId="{657619F3-68B1-4DE4-A6EC-D79EC60BEBB2}" destId="{74096952-3AAC-4D16-906A-BEC014F17EB8}" srcOrd="3" destOrd="0" parTransId="{CBF6BF66-691C-41EA-9972-D3458158B49D}" sibTransId="{E3605067-73FF-4B30-8808-5A237FE99EAD}"/>
    <dgm:cxn modelId="{C76D31CC-7BBF-4E4C-92E6-9E30D85FA26B}" type="presOf" srcId="{F476C8B6-7FE8-41C1-A037-1A0738D4FFFF}" destId="{7F921492-DA90-4A7D-865E-F9155ECF2414}" srcOrd="0" destOrd="0" presId="urn:microsoft.com/office/officeart/2016/7/layout/LinearArrowProcessNumbered"/>
    <dgm:cxn modelId="{D27D5CCC-F020-476E-B718-DE656D2E6BEB}" srcId="{657619F3-68B1-4DE4-A6EC-D79EC60BEBB2}" destId="{7A92E3F7-13AE-4777-81FA-BB7C1846BC97}" srcOrd="2" destOrd="0" parTransId="{54A0AAE7-54F2-49ED-9CA3-56BFEB7060DA}" sibTransId="{D4B76828-8774-43A0-B5E5-23CD3A8B87E7}"/>
    <dgm:cxn modelId="{C72805CE-ED62-46C2-A748-EBB994D23CC1}" srcId="{657619F3-68B1-4DE4-A6EC-D79EC60BEBB2}" destId="{1F28F856-F721-4E76-B450-56122381A7D9}" srcOrd="0" destOrd="0" parTransId="{7CA27AB9-92A6-4F31-BDB0-ED51B82C62A2}" sibTransId="{99CF12F9-830B-4023-8621-F711297429EE}"/>
    <dgm:cxn modelId="{E7423BE1-174E-4AB2-953E-1E8DBD3AB8A5}" type="presOf" srcId="{1F28F856-F721-4E76-B450-56122381A7D9}" destId="{985299D6-9F1D-44CA-BAD3-5DD29BB1CE2F}" srcOrd="0" destOrd="0" presId="urn:microsoft.com/office/officeart/2016/7/layout/LinearArrowProcessNumbered"/>
    <dgm:cxn modelId="{08B7DAE2-2292-4870-BBA8-5867A6E63316}" type="presOf" srcId="{99CF12F9-830B-4023-8621-F711297429EE}" destId="{32119413-3370-462A-8EF9-83CE9446D7BE}" srcOrd="0" destOrd="0" presId="urn:microsoft.com/office/officeart/2016/7/layout/LinearArrowProcessNumbered"/>
    <dgm:cxn modelId="{61BC0BF8-F1D2-49FE-B5C4-AC2755294141}" type="presOf" srcId="{E504CC4C-7CB5-4D5B-9153-2A0DE7CF13E7}" destId="{4D89D5B3-12F4-4F8C-A590-CB72CE422B3E}" srcOrd="0" destOrd="0" presId="urn:microsoft.com/office/officeart/2016/7/layout/LinearArrowProcessNumbered"/>
    <dgm:cxn modelId="{703FA5FC-7524-44D1-B75D-8DCD71FB4E2D}" srcId="{657619F3-68B1-4DE4-A6EC-D79EC60BEBB2}" destId="{F476C8B6-7FE8-41C1-A037-1A0738D4FFFF}" srcOrd="1" destOrd="0" parTransId="{2248A824-7621-4DCF-BA3F-48D5BA7E0ECA}" sibTransId="{E504CC4C-7CB5-4D5B-9153-2A0DE7CF13E7}"/>
    <dgm:cxn modelId="{68DA1CFE-85B8-4C23-A56F-3295D4DA2599}" type="presOf" srcId="{74096952-3AAC-4D16-906A-BEC014F17EB8}" destId="{8D8C96F3-D1F1-4448-8581-6BF02E5CD276}" srcOrd="0" destOrd="0" presId="urn:microsoft.com/office/officeart/2016/7/layout/LinearArrowProcessNumbered"/>
    <dgm:cxn modelId="{641AC392-7830-4904-8D2B-196B9F0743BF}" type="presParOf" srcId="{1591C5D3-0726-4D92-AA6F-333A4A02238E}" destId="{A01408E7-1E4E-4C0E-96A1-3E8DCC7A7FA7}" srcOrd="0" destOrd="0" presId="urn:microsoft.com/office/officeart/2016/7/layout/LinearArrowProcessNumbered"/>
    <dgm:cxn modelId="{E67A1447-D838-4607-AEB1-15AD64C4A709}" type="presParOf" srcId="{A01408E7-1E4E-4C0E-96A1-3E8DCC7A7FA7}" destId="{BD94F068-D0DA-487C-9C26-9C407DA9CAF1}" srcOrd="0" destOrd="0" presId="urn:microsoft.com/office/officeart/2016/7/layout/LinearArrowProcessNumbered"/>
    <dgm:cxn modelId="{F8F8EAAA-0581-4B98-B476-F8F1E03A44C0}" type="presParOf" srcId="{A01408E7-1E4E-4C0E-96A1-3E8DCC7A7FA7}" destId="{EF291A5A-DA0C-4205-B09E-A435DB98D6C1}" srcOrd="1" destOrd="0" presId="urn:microsoft.com/office/officeart/2016/7/layout/LinearArrowProcessNumbered"/>
    <dgm:cxn modelId="{6D621372-16B5-4D95-A71B-57DA84540F63}" type="presParOf" srcId="{EF291A5A-DA0C-4205-B09E-A435DB98D6C1}" destId="{9CE7BD8D-94D7-4880-AA0C-F893813DCCD1}" srcOrd="0" destOrd="0" presId="urn:microsoft.com/office/officeart/2016/7/layout/LinearArrowProcessNumbered"/>
    <dgm:cxn modelId="{14FA2A47-52F2-4B47-BD9F-B84C1E14F8E6}" type="presParOf" srcId="{EF291A5A-DA0C-4205-B09E-A435DB98D6C1}" destId="{6A19FB0F-3FC8-4967-901D-93103F39A123}" srcOrd="1" destOrd="0" presId="urn:microsoft.com/office/officeart/2016/7/layout/LinearArrowProcessNumbered"/>
    <dgm:cxn modelId="{439D3DD8-ECBF-4EA1-9396-9E67F22AB7DD}" type="presParOf" srcId="{EF291A5A-DA0C-4205-B09E-A435DB98D6C1}" destId="{32119413-3370-462A-8EF9-83CE9446D7BE}" srcOrd="2" destOrd="0" presId="urn:microsoft.com/office/officeart/2016/7/layout/LinearArrowProcessNumbered"/>
    <dgm:cxn modelId="{A8BAEA9F-579A-4EF1-87EF-A34A9F0BF589}" type="presParOf" srcId="{EF291A5A-DA0C-4205-B09E-A435DB98D6C1}" destId="{849BC277-47B9-460D-87E6-05B572DF9BEF}" srcOrd="3" destOrd="0" presId="urn:microsoft.com/office/officeart/2016/7/layout/LinearArrowProcessNumbered"/>
    <dgm:cxn modelId="{890FA122-EFFD-4ED9-A75A-D005F2634681}" type="presParOf" srcId="{A01408E7-1E4E-4C0E-96A1-3E8DCC7A7FA7}" destId="{985299D6-9F1D-44CA-BAD3-5DD29BB1CE2F}" srcOrd="2" destOrd="0" presId="urn:microsoft.com/office/officeart/2016/7/layout/LinearArrowProcessNumbered"/>
    <dgm:cxn modelId="{4A210504-2B89-46ED-B844-12DA1D60C4AC}" type="presParOf" srcId="{1591C5D3-0726-4D92-AA6F-333A4A02238E}" destId="{BA2471CC-37C6-4A33-A5FA-AA2AD348DCB8}" srcOrd="1" destOrd="0" presId="urn:microsoft.com/office/officeart/2016/7/layout/LinearArrowProcessNumbered"/>
    <dgm:cxn modelId="{B8928C3A-5D28-4240-8AB4-77B1583E6C0D}" type="presParOf" srcId="{1591C5D3-0726-4D92-AA6F-333A4A02238E}" destId="{E8120746-E1EF-4B9A-BB86-FF3239CA46AC}" srcOrd="2" destOrd="0" presId="urn:microsoft.com/office/officeart/2016/7/layout/LinearArrowProcessNumbered"/>
    <dgm:cxn modelId="{2AE81637-05E0-456D-B5ED-3C473EDB7B1F}" type="presParOf" srcId="{E8120746-E1EF-4B9A-BB86-FF3239CA46AC}" destId="{125DD3DB-DC6B-450A-841A-60553E7A4B67}" srcOrd="0" destOrd="0" presId="urn:microsoft.com/office/officeart/2016/7/layout/LinearArrowProcessNumbered"/>
    <dgm:cxn modelId="{691162D8-0617-4688-B34E-E4FB65FE12AE}" type="presParOf" srcId="{E8120746-E1EF-4B9A-BB86-FF3239CA46AC}" destId="{9844C2D9-22D5-45D2-9815-743A4116587D}" srcOrd="1" destOrd="0" presId="urn:microsoft.com/office/officeart/2016/7/layout/LinearArrowProcessNumbered"/>
    <dgm:cxn modelId="{E98F7DD5-6834-4A8C-A5D7-902D68D4439B}" type="presParOf" srcId="{9844C2D9-22D5-45D2-9815-743A4116587D}" destId="{D7E31789-54D2-4AD7-97A9-BFE3068CD26B}" srcOrd="0" destOrd="0" presId="urn:microsoft.com/office/officeart/2016/7/layout/LinearArrowProcessNumbered"/>
    <dgm:cxn modelId="{AC3F2B49-6EBE-4BF4-93CA-D3636A0FC993}" type="presParOf" srcId="{9844C2D9-22D5-45D2-9815-743A4116587D}" destId="{58AB54EC-5D9A-4C3C-80CE-F297D56AA109}" srcOrd="1" destOrd="0" presId="urn:microsoft.com/office/officeart/2016/7/layout/LinearArrowProcessNumbered"/>
    <dgm:cxn modelId="{F04B2259-72B6-4868-A86D-09B119D286AD}" type="presParOf" srcId="{9844C2D9-22D5-45D2-9815-743A4116587D}" destId="{4D89D5B3-12F4-4F8C-A590-CB72CE422B3E}" srcOrd="2" destOrd="0" presId="urn:microsoft.com/office/officeart/2016/7/layout/LinearArrowProcessNumbered"/>
    <dgm:cxn modelId="{292D3777-79DB-4A96-9BCC-D2767D23DDA1}" type="presParOf" srcId="{9844C2D9-22D5-45D2-9815-743A4116587D}" destId="{07C0AC9C-A09C-4E3F-B885-53DC78BCA01D}" srcOrd="3" destOrd="0" presId="urn:microsoft.com/office/officeart/2016/7/layout/LinearArrowProcessNumbered"/>
    <dgm:cxn modelId="{B2838AF4-4434-4EA2-A262-20DBF1B02A81}" type="presParOf" srcId="{E8120746-E1EF-4B9A-BB86-FF3239CA46AC}" destId="{7F921492-DA90-4A7D-865E-F9155ECF2414}" srcOrd="2" destOrd="0" presId="urn:microsoft.com/office/officeart/2016/7/layout/LinearArrowProcessNumbered"/>
    <dgm:cxn modelId="{B853FB5B-53F2-464A-AF96-75D02CE34BBB}" type="presParOf" srcId="{1591C5D3-0726-4D92-AA6F-333A4A02238E}" destId="{6C98B43C-E51D-4CDB-9BB9-032247C8F491}" srcOrd="3" destOrd="0" presId="urn:microsoft.com/office/officeart/2016/7/layout/LinearArrowProcessNumbered"/>
    <dgm:cxn modelId="{3CA122EB-B49D-4E3E-9E0B-0C76A9EA339E}" type="presParOf" srcId="{1591C5D3-0726-4D92-AA6F-333A4A02238E}" destId="{87B89A8C-5016-4F48-A9E6-026483C34F12}" srcOrd="4" destOrd="0" presId="urn:microsoft.com/office/officeart/2016/7/layout/LinearArrowProcessNumbered"/>
    <dgm:cxn modelId="{5DA3B056-8BB8-44B5-BC65-B84DBE539392}" type="presParOf" srcId="{87B89A8C-5016-4F48-A9E6-026483C34F12}" destId="{EA3DD7A6-37DD-4A38-A6FD-562236D283F9}" srcOrd="0" destOrd="0" presId="urn:microsoft.com/office/officeart/2016/7/layout/LinearArrowProcessNumbered"/>
    <dgm:cxn modelId="{289FD8F6-B6E3-431F-B681-652A368DE029}" type="presParOf" srcId="{87B89A8C-5016-4F48-A9E6-026483C34F12}" destId="{06EB3471-B7A2-4280-87E4-FE567C6D5E76}" srcOrd="1" destOrd="0" presId="urn:microsoft.com/office/officeart/2016/7/layout/LinearArrowProcessNumbered"/>
    <dgm:cxn modelId="{DB6D059A-D463-4D30-84EB-5B1009D997C3}" type="presParOf" srcId="{06EB3471-B7A2-4280-87E4-FE567C6D5E76}" destId="{580988A0-A3FD-4756-88C4-6A6E0BA92971}" srcOrd="0" destOrd="0" presId="urn:microsoft.com/office/officeart/2016/7/layout/LinearArrowProcessNumbered"/>
    <dgm:cxn modelId="{DBDB3E91-670B-4ACE-B8AD-C35DC452D7A4}" type="presParOf" srcId="{06EB3471-B7A2-4280-87E4-FE567C6D5E76}" destId="{A748B946-AC38-447F-8704-1D463A21AEAE}" srcOrd="1" destOrd="0" presId="urn:microsoft.com/office/officeart/2016/7/layout/LinearArrowProcessNumbered"/>
    <dgm:cxn modelId="{CC31A134-FA85-408E-96FA-51EEB0E41797}" type="presParOf" srcId="{06EB3471-B7A2-4280-87E4-FE567C6D5E76}" destId="{2028C213-651C-488B-B550-E03EB2B83590}" srcOrd="2" destOrd="0" presId="urn:microsoft.com/office/officeart/2016/7/layout/LinearArrowProcessNumbered"/>
    <dgm:cxn modelId="{FB0145FA-51AF-4206-8A3E-D3C4FCCC55B0}" type="presParOf" srcId="{06EB3471-B7A2-4280-87E4-FE567C6D5E76}" destId="{A532F614-4255-463C-9359-1D971B70E2C1}" srcOrd="3" destOrd="0" presId="urn:microsoft.com/office/officeart/2016/7/layout/LinearArrowProcessNumbered"/>
    <dgm:cxn modelId="{F117DC88-580C-40C2-8257-0288597F5AE6}" type="presParOf" srcId="{87B89A8C-5016-4F48-A9E6-026483C34F12}" destId="{A56219EE-FBE5-407B-BCC6-87904E4AB3A4}" srcOrd="2" destOrd="0" presId="urn:microsoft.com/office/officeart/2016/7/layout/LinearArrowProcessNumbered"/>
    <dgm:cxn modelId="{A17882B1-EEAF-4111-B7E5-CA65964233CB}" type="presParOf" srcId="{1591C5D3-0726-4D92-AA6F-333A4A02238E}" destId="{73A1FD54-8AE8-4B19-9B3C-2ED9362C2670}" srcOrd="5" destOrd="0" presId="urn:microsoft.com/office/officeart/2016/7/layout/LinearArrowProcessNumbered"/>
    <dgm:cxn modelId="{5423DA14-634D-40E9-8F9C-374D5035F0DB}" type="presParOf" srcId="{1591C5D3-0726-4D92-AA6F-333A4A02238E}" destId="{413E136C-D74C-4155-B207-48B35166AEC0}" srcOrd="6" destOrd="0" presId="urn:microsoft.com/office/officeart/2016/7/layout/LinearArrowProcessNumbered"/>
    <dgm:cxn modelId="{97E54891-C514-4F9D-AD97-A424014AB2DC}" type="presParOf" srcId="{413E136C-D74C-4155-B207-48B35166AEC0}" destId="{9EB66BF0-1889-4D04-A186-91E8AF2928F1}" srcOrd="0" destOrd="0" presId="urn:microsoft.com/office/officeart/2016/7/layout/LinearArrowProcessNumbered"/>
    <dgm:cxn modelId="{A8597A69-D8B5-4328-9ED8-B92A01678E9D}" type="presParOf" srcId="{413E136C-D74C-4155-B207-48B35166AEC0}" destId="{78F93E30-14DA-49C3-B89D-C8146056E93A}" srcOrd="1" destOrd="0" presId="urn:microsoft.com/office/officeart/2016/7/layout/LinearArrowProcessNumbered"/>
    <dgm:cxn modelId="{04D78A9F-F12E-4156-A2ED-FCD2DA19A9A8}" type="presParOf" srcId="{78F93E30-14DA-49C3-B89D-C8146056E93A}" destId="{F4F8770E-C3E8-405A-8C2D-069D52C5BA17}" srcOrd="0" destOrd="0" presId="urn:microsoft.com/office/officeart/2016/7/layout/LinearArrowProcessNumbered"/>
    <dgm:cxn modelId="{6FD4F135-FFD8-4515-8E66-37395DEBDECB}" type="presParOf" srcId="{78F93E30-14DA-49C3-B89D-C8146056E93A}" destId="{959A2B94-F5F8-4AF6-A744-35998BF6C101}" srcOrd="1" destOrd="0" presId="urn:microsoft.com/office/officeart/2016/7/layout/LinearArrowProcessNumbered"/>
    <dgm:cxn modelId="{63EAAE97-14F2-41A1-80ED-82B8CE4CA5A2}" type="presParOf" srcId="{78F93E30-14DA-49C3-B89D-C8146056E93A}" destId="{65605E30-F849-44C2-98D1-8FFFA1C5D2F0}" srcOrd="2" destOrd="0" presId="urn:microsoft.com/office/officeart/2016/7/layout/LinearArrowProcessNumbered"/>
    <dgm:cxn modelId="{11C86FF7-782B-49AC-ACE0-6630D50D4B2C}" type="presParOf" srcId="{78F93E30-14DA-49C3-B89D-C8146056E93A}" destId="{F3987F42-3530-4F8F-9B1D-6EA6A5459BEC}" srcOrd="3" destOrd="0" presId="urn:microsoft.com/office/officeart/2016/7/layout/LinearArrowProcessNumbered"/>
    <dgm:cxn modelId="{FBA58CD2-41E8-479F-9397-95BBBEE3B211}" type="presParOf" srcId="{413E136C-D74C-4155-B207-48B35166AEC0}" destId="{8D8C96F3-D1F1-4448-8581-6BF02E5CD276}" srcOrd="2" destOrd="0" presId="urn:microsoft.com/office/officeart/2016/7/layout/LinearArrowProcessNumbered"/>
    <dgm:cxn modelId="{6442D521-9343-456C-88A1-1D76A9021559}" type="presParOf" srcId="{1591C5D3-0726-4D92-AA6F-333A4A02238E}" destId="{F60FDBE3-AEC8-47D3-A30B-916649AC8765}" srcOrd="7" destOrd="0" presId="urn:microsoft.com/office/officeart/2016/7/layout/LinearArrowProcessNumbered"/>
    <dgm:cxn modelId="{4C739A1B-64B7-4753-965A-A1DD06C73500}" type="presParOf" srcId="{1591C5D3-0726-4D92-AA6F-333A4A02238E}" destId="{4BDAEB21-39DA-4493-8FB8-DD5E3AC92FD3}" srcOrd="8" destOrd="0" presId="urn:microsoft.com/office/officeart/2016/7/layout/LinearArrowProcessNumbered"/>
    <dgm:cxn modelId="{E3D5B05B-DBB9-4461-A1D8-478C2F2D4F75}" type="presParOf" srcId="{4BDAEB21-39DA-4493-8FB8-DD5E3AC92FD3}" destId="{0D749480-C034-47CA-BEE0-1F4F672CF8C5}" srcOrd="0" destOrd="0" presId="urn:microsoft.com/office/officeart/2016/7/layout/LinearArrowProcessNumbered"/>
    <dgm:cxn modelId="{E98DC95F-3205-4A93-9073-7C7768E1621D}" type="presParOf" srcId="{4BDAEB21-39DA-4493-8FB8-DD5E3AC92FD3}" destId="{40FC5084-38E6-4693-AF9E-AE3286F99A25}" srcOrd="1" destOrd="0" presId="urn:microsoft.com/office/officeart/2016/7/layout/LinearArrowProcessNumbered"/>
    <dgm:cxn modelId="{D3791A5F-3642-40FC-8477-4C412A36D1A6}" type="presParOf" srcId="{40FC5084-38E6-4693-AF9E-AE3286F99A25}" destId="{0D391A3F-2E88-48A6-813B-47DBA8F532B2}" srcOrd="0" destOrd="0" presId="urn:microsoft.com/office/officeart/2016/7/layout/LinearArrowProcessNumbered"/>
    <dgm:cxn modelId="{782CA5AD-8012-4A88-AF5F-995CA2447C05}" type="presParOf" srcId="{40FC5084-38E6-4693-AF9E-AE3286F99A25}" destId="{B6BB6C27-4421-4BBC-BA99-64909CC2344C}" srcOrd="1" destOrd="0" presId="urn:microsoft.com/office/officeart/2016/7/layout/LinearArrowProcessNumbered"/>
    <dgm:cxn modelId="{1C3A2621-5E89-465A-94B7-081C4CEA2CBC}" type="presParOf" srcId="{40FC5084-38E6-4693-AF9E-AE3286F99A25}" destId="{AE451BBE-7303-4A92-8405-4D7EF264D9AB}" srcOrd="2" destOrd="0" presId="urn:microsoft.com/office/officeart/2016/7/layout/LinearArrowProcessNumbered"/>
    <dgm:cxn modelId="{0AA3704C-1D34-496A-B22B-1ECA45056035}" type="presParOf" srcId="{40FC5084-38E6-4693-AF9E-AE3286F99A25}" destId="{A2FDE909-12EF-46AD-BCBE-B7A9D3AE922A}" srcOrd="3" destOrd="0" presId="urn:microsoft.com/office/officeart/2016/7/layout/LinearArrowProcessNumbered"/>
    <dgm:cxn modelId="{55DF2BE6-6075-42F8-9C91-A971C3E598D6}" type="presParOf" srcId="{4BDAEB21-39DA-4493-8FB8-DD5E3AC92FD3}" destId="{5D0AFCC4-2306-4D9E-BBDA-B7B1AF9CADF3}"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7BD8D-94D7-4880-AA0C-F893813DCCD1}">
      <dsp:nvSpPr>
        <dsp:cNvPr id="0" name=""/>
        <dsp:cNvSpPr/>
      </dsp:nvSpPr>
      <dsp:spPr>
        <a:xfrm>
          <a:off x="796610" y="402794"/>
          <a:ext cx="636510" cy="7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9FB0F-3FC8-4967-901D-93103F39A123}">
      <dsp:nvSpPr>
        <dsp:cNvPr id="0" name=""/>
        <dsp:cNvSpPr/>
      </dsp:nvSpPr>
      <dsp:spPr>
        <a:xfrm>
          <a:off x="1471311" y="349363"/>
          <a:ext cx="73198" cy="137484"/>
        </a:xfrm>
        <a:prstGeom prst="chevron">
          <a:avLst>
            <a:gd name="adj" fmla="val 9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119413-3370-462A-8EF9-83CE9446D7BE}">
      <dsp:nvSpPr>
        <dsp:cNvPr id="0" name=""/>
        <dsp:cNvSpPr/>
      </dsp:nvSpPr>
      <dsp:spPr>
        <a:xfrm>
          <a:off x="417939" y="103724"/>
          <a:ext cx="598213" cy="598213"/>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214" tIns="23214" rIns="23214" bIns="23214" numCol="1" spcCol="1270" anchor="ctr" anchorCtr="0">
          <a:noAutofit/>
        </a:bodyPr>
        <a:lstStyle/>
        <a:p>
          <a:pPr marL="0" lvl="0" indent="0" algn="ctr" defTabSz="1066800">
            <a:lnSpc>
              <a:spcPct val="90000"/>
            </a:lnSpc>
            <a:spcBef>
              <a:spcPct val="0"/>
            </a:spcBef>
            <a:spcAft>
              <a:spcPct val="35000"/>
            </a:spcAft>
            <a:buNone/>
          </a:pPr>
          <a:r>
            <a:rPr lang="en-US" sz="2400" kern="1200"/>
            <a:t>1</a:t>
          </a:r>
        </a:p>
      </dsp:txBody>
      <dsp:txXfrm>
        <a:off x="505545" y="191330"/>
        <a:ext cx="423001" cy="423001"/>
      </dsp:txXfrm>
    </dsp:sp>
    <dsp:sp modelId="{985299D6-9F1D-44CA-BAD3-5DD29BB1CE2F}">
      <dsp:nvSpPr>
        <dsp:cNvPr id="0" name=""/>
        <dsp:cNvSpPr/>
      </dsp:nvSpPr>
      <dsp:spPr>
        <a:xfrm>
          <a:off x="971" y="867536"/>
          <a:ext cx="1432149" cy="2395574"/>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70" tIns="165100" rIns="112970" bIns="165100" numCol="1" spcCol="1270" anchor="t" anchorCtr="0">
          <a:noAutofit/>
        </a:bodyPr>
        <a:lstStyle/>
        <a:p>
          <a:pPr marL="0" lvl="0" indent="0" algn="l" defTabSz="622300">
            <a:lnSpc>
              <a:spcPct val="90000"/>
            </a:lnSpc>
            <a:spcBef>
              <a:spcPct val="0"/>
            </a:spcBef>
            <a:spcAft>
              <a:spcPct val="35000"/>
            </a:spcAft>
            <a:buNone/>
          </a:pPr>
          <a:r>
            <a:rPr lang="en-US" sz="1400" kern="1200" dirty="0"/>
            <a:t>Figure out a storage solution for centralizing all the support cases from each service platform.</a:t>
          </a:r>
        </a:p>
      </dsp:txBody>
      <dsp:txXfrm>
        <a:off x="971" y="1153966"/>
        <a:ext cx="1432149" cy="2109144"/>
      </dsp:txXfrm>
    </dsp:sp>
    <dsp:sp modelId="{D7E31789-54D2-4AD7-97A9-BFE3068CD26B}">
      <dsp:nvSpPr>
        <dsp:cNvPr id="0" name=""/>
        <dsp:cNvSpPr/>
      </dsp:nvSpPr>
      <dsp:spPr>
        <a:xfrm>
          <a:off x="1592248" y="402793"/>
          <a:ext cx="1432149" cy="7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AB54EC-5D9A-4C3C-80CE-F297D56AA109}">
      <dsp:nvSpPr>
        <dsp:cNvPr id="0" name=""/>
        <dsp:cNvSpPr/>
      </dsp:nvSpPr>
      <dsp:spPr>
        <a:xfrm>
          <a:off x="3062589" y="349362"/>
          <a:ext cx="73198" cy="137485"/>
        </a:xfrm>
        <a:prstGeom prst="chevron">
          <a:avLst>
            <a:gd name="adj" fmla="val 90000"/>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89D5B3-12F4-4F8C-A590-CB72CE422B3E}">
      <dsp:nvSpPr>
        <dsp:cNvPr id="0" name=""/>
        <dsp:cNvSpPr/>
      </dsp:nvSpPr>
      <dsp:spPr>
        <a:xfrm>
          <a:off x="2009217" y="103723"/>
          <a:ext cx="598213" cy="598213"/>
        </a:xfrm>
        <a:prstGeom prst="ellips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214" tIns="23214" rIns="23214" bIns="23214" numCol="1" spcCol="1270" anchor="ctr" anchorCtr="0">
          <a:noAutofit/>
        </a:bodyPr>
        <a:lstStyle/>
        <a:p>
          <a:pPr marL="0" lvl="0" indent="0" algn="ctr" defTabSz="1066800">
            <a:lnSpc>
              <a:spcPct val="90000"/>
            </a:lnSpc>
            <a:spcBef>
              <a:spcPct val="0"/>
            </a:spcBef>
            <a:spcAft>
              <a:spcPct val="35000"/>
            </a:spcAft>
            <a:buNone/>
          </a:pPr>
          <a:r>
            <a:rPr lang="en-US" sz="2400" kern="1200"/>
            <a:t>2</a:t>
          </a:r>
        </a:p>
      </dsp:txBody>
      <dsp:txXfrm>
        <a:off x="2096823" y="191329"/>
        <a:ext cx="423001" cy="423001"/>
      </dsp:txXfrm>
    </dsp:sp>
    <dsp:sp modelId="{7F921492-DA90-4A7D-865E-F9155ECF2414}">
      <dsp:nvSpPr>
        <dsp:cNvPr id="0" name=""/>
        <dsp:cNvSpPr/>
      </dsp:nvSpPr>
      <dsp:spPr>
        <a:xfrm>
          <a:off x="1592248" y="867536"/>
          <a:ext cx="1432149" cy="2395574"/>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70" tIns="165100" rIns="112970" bIns="165100" numCol="1" spcCol="1270" anchor="t" anchorCtr="0">
          <a:noAutofit/>
        </a:bodyPr>
        <a:lstStyle/>
        <a:p>
          <a:pPr marL="0" lvl="0" indent="0" algn="l" defTabSz="622300">
            <a:lnSpc>
              <a:spcPct val="90000"/>
            </a:lnSpc>
            <a:spcBef>
              <a:spcPct val="0"/>
            </a:spcBef>
            <a:spcAft>
              <a:spcPct val="35000"/>
            </a:spcAft>
            <a:buNone/>
          </a:pPr>
          <a:r>
            <a:rPr lang="en-US" sz="1400" kern="1200" dirty="0"/>
            <a:t>Agree on useful data we would extract from each support case.</a:t>
          </a:r>
        </a:p>
      </dsp:txBody>
      <dsp:txXfrm>
        <a:off x="1592248" y="1153966"/>
        <a:ext cx="1432149" cy="2109144"/>
      </dsp:txXfrm>
    </dsp:sp>
    <dsp:sp modelId="{580988A0-A3FD-4756-88C4-6A6E0BA92971}">
      <dsp:nvSpPr>
        <dsp:cNvPr id="0" name=""/>
        <dsp:cNvSpPr/>
      </dsp:nvSpPr>
      <dsp:spPr>
        <a:xfrm>
          <a:off x="3183526" y="402793"/>
          <a:ext cx="1432149" cy="71"/>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48B946-AC38-447F-8704-1D463A21AEAE}">
      <dsp:nvSpPr>
        <dsp:cNvPr id="0" name=""/>
        <dsp:cNvSpPr/>
      </dsp:nvSpPr>
      <dsp:spPr>
        <a:xfrm>
          <a:off x="4653866" y="349362"/>
          <a:ext cx="73198" cy="137486"/>
        </a:xfrm>
        <a:prstGeom prst="chevron">
          <a:avLst>
            <a:gd name="adj" fmla="val 90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28C213-651C-488B-B550-E03EB2B83590}">
      <dsp:nvSpPr>
        <dsp:cNvPr id="0" name=""/>
        <dsp:cNvSpPr/>
      </dsp:nvSpPr>
      <dsp:spPr>
        <a:xfrm>
          <a:off x="3600494" y="103722"/>
          <a:ext cx="598213" cy="598213"/>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214" tIns="23214" rIns="23214" bIns="23214" numCol="1" spcCol="1270" anchor="ctr" anchorCtr="0">
          <a:noAutofit/>
        </a:bodyPr>
        <a:lstStyle/>
        <a:p>
          <a:pPr marL="0" lvl="0" indent="0" algn="ctr" defTabSz="1066800">
            <a:lnSpc>
              <a:spcPct val="90000"/>
            </a:lnSpc>
            <a:spcBef>
              <a:spcPct val="0"/>
            </a:spcBef>
            <a:spcAft>
              <a:spcPct val="35000"/>
            </a:spcAft>
            <a:buNone/>
          </a:pPr>
          <a:r>
            <a:rPr lang="en-US" sz="2400" kern="1200"/>
            <a:t>3</a:t>
          </a:r>
        </a:p>
      </dsp:txBody>
      <dsp:txXfrm>
        <a:off x="3688100" y="191328"/>
        <a:ext cx="423001" cy="423001"/>
      </dsp:txXfrm>
    </dsp:sp>
    <dsp:sp modelId="{A56219EE-FBE5-407B-BCC6-87904E4AB3A4}">
      <dsp:nvSpPr>
        <dsp:cNvPr id="0" name=""/>
        <dsp:cNvSpPr/>
      </dsp:nvSpPr>
      <dsp:spPr>
        <a:xfrm>
          <a:off x="3183526" y="867536"/>
          <a:ext cx="1432149" cy="2395574"/>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70" tIns="165100" rIns="112970" bIns="165100" numCol="1" spcCol="1270" anchor="t" anchorCtr="0">
          <a:noAutofit/>
        </a:bodyPr>
        <a:lstStyle/>
        <a:p>
          <a:pPr marL="0" lvl="0" indent="0" algn="l" defTabSz="622300">
            <a:lnSpc>
              <a:spcPct val="90000"/>
            </a:lnSpc>
            <a:spcBef>
              <a:spcPct val="0"/>
            </a:spcBef>
            <a:spcAft>
              <a:spcPct val="35000"/>
            </a:spcAft>
            <a:buNone/>
          </a:pPr>
          <a:r>
            <a:rPr lang="en-US" sz="1400" kern="1200"/>
            <a:t>Find a solution to retrieve all the tickets as well as an efficient way to extract useful information.</a:t>
          </a:r>
        </a:p>
      </dsp:txBody>
      <dsp:txXfrm>
        <a:off x="3183526" y="1153966"/>
        <a:ext cx="1432149" cy="2109144"/>
      </dsp:txXfrm>
    </dsp:sp>
    <dsp:sp modelId="{F4F8770E-C3E8-405A-8C2D-069D52C5BA17}">
      <dsp:nvSpPr>
        <dsp:cNvPr id="0" name=""/>
        <dsp:cNvSpPr/>
      </dsp:nvSpPr>
      <dsp:spPr>
        <a:xfrm>
          <a:off x="4774803" y="402793"/>
          <a:ext cx="1432149" cy="72"/>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9A2B94-F5F8-4AF6-A744-35998BF6C101}">
      <dsp:nvSpPr>
        <dsp:cNvPr id="0" name=""/>
        <dsp:cNvSpPr/>
      </dsp:nvSpPr>
      <dsp:spPr>
        <a:xfrm>
          <a:off x="6245144" y="349362"/>
          <a:ext cx="73198" cy="137486"/>
        </a:xfrm>
        <a:prstGeom prst="chevron">
          <a:avLst>
            <a:gd name="adj" fmla="val 9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605E30-F849-44C2-98D1-8FFFA1C5D2F0}">
      <dsp:nvSpPr>
        <dsp:cNvPr id="0" name=""/>
        <dsp:cNvSpPr/>
      </dsp:nvSpPr>
      <dsp:spPr>
        <a:xfrm>
          <a:off x="5191771" y="103722"/>
          <a:ext cx="598213" cy="598213"/>
        </a:xfrm>
        <a:prstGeom prst="ellips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214" tIns="23214" rIns="23214" bIns="23214" numCol="1" spcCol="1270" anchor="ctr" anchorCtr="0">
          <a:noAutofit/>
        </a:bodyPr>
        <a:lstStyle/>
        <a:p>
          <a:pPr marL="0" lvl="0" indent="0" algn="ctr" defTabSz="1066800">
            <a:lnSpc>
              <a:spcPct val="90000"/>
            </a:lnSpc>
            <a:spcBef>
              <a:spcPct val="0"/>
            </a:spcBef>
            <a:spcAft>
              <a:spcPct val="35000"/>
            </a:spcAft>
            <a:buNone/>
          </a:pPr>
          <a:r>
            <a:rPr lang="en-US" sz="2400" kern="1200"/>
            <a:t>4</a:t>
          </a:r>
        </a:p>
      </dsp:txBody>
      <dsp:txXfrm>
        <a:off x="5279377" y="191328"/>
        <a:ext cx="423001" cy="423001"/>
      </dsp:txXfrm>
    </dsp:sp>
    <dsp:sp modelId="{8D8C96F3-D1F1-4448-8581-6BF02E5CD276}">
      <dsp:nvSpPr>
        <dsp:cNvPr id="0" name=""/>
        <dsp:cNvSpPr/>
      </dsp:nvSpPr>
      <dsp:spPr>
        <a:xfrm>
          <a:off x="4774803" y="867536"/>
          <a:ext cx="1432149" cy="2395574"/>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70" tIns="165100" rIns="112970" bIns="165100" numCol="1" spcCol="1270" anchor="t" anchorCtr="0">
          <a:noAutofit/>
        </a:bodyPr>
        <a:lstStyle/>
        <a:p>
          <a:pPr marL="0" lvl="0" indent="0" algn="l" defTabSz="622300">
            <a:lnSpc>
              <a:spcPct val="90000"/>
            </a:lnSpc>
            <a:spcBef>
              <a:spcPct val="0"/>
            </a:spcBef>
            <a:spcAft>
              <a:spcPct val="35000"/>
            </a:spcAft>
            <a:buNone/>
          </a:pPr>
          <a:r>
            <a:rPr lang="en-US" sz="1400" kern="1200"/>
            <a:t>Communicate with users who recently submitted support tickets.</a:t>
          </a:r>
        </a:p>
      </dsp:txBody>
      <dsp:txXfrm>
        <a:off x="4774803" y="1153966"/>
        <a:ext cx="1432149" cy="2109144"/>
      </dsp:txXfrm>
    </dsp:sp>
    <dsp:sp modelId="{0D391A3F-2E88-48A6-813B-47DBA8F532B2}">
      <dsp:nvSpPr>
        <dsp:cNvPr id="0" name=""/>
        <dsp:cNvSpPr/>
      </dsp:nvSpPr>
      <dsp:spPr>
        <a:xfrm>
          <a:off x="6366081" y="402793"/>
          <a:ext cx="716074" cy="72"/>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451BBE-7303-4A92-8405-4D7EF264D9AB}">
      <dsp:nvSpPr>
        <dsp:cNvPr id="0" name=""/>
        <dsp:cNvSpPr/>
      </dsp:nvSpPr>
      <dsp:spPr>
        <a:xfrm>
          <a:off x="6783049" y="103722"/>
          <a:ext cx="598213" cy="598213"/>
        </a:xfrm>
        <a:prstGeom prst="ellips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214" tIns="23214" rIns="23214" bIns="23214" numCol="1" spcCol="1270" anchor="ctr" anchorCtr="0">
          <a:noAutofit/>
        </a:bodyPr>
        <a:lstStyle/>
        <a:p>
          <a:pPr marL="0" lvl="0" indent="0" algn="ctr" defTabSz="1066800">
            <a:lnSpc>
              <a:spcPct val="90000"/>
            </a:lnSpc>
            <a:spcBef>
              <a:spcPct val="0"/>
            </a:spcBef>
            <a:spcAft>
              <a:spcPct val="35000"/>
            </a:spcAft>
            <a:buNone/>
          </a:pPr>
          <a:r>
            <a:rPr lang="en-US" sz="2400" kern="1200"/>
            <a:t>5</a:t>
          </a:r>
        </a:p>
      </dsp:txBody>
      <dsp:txXfrm>
        <a:off x="6870655" y="191328"/>
        <a:ext cx="423001" cy="423001"/>
      </dsp:txXfrm>
    </dsp:sp>
    <dsp:sp modelId="{5D0AFCC4-2306-4D9E-BBDA-B7B1AF9CADF3}">
      <dsp:nvSpPr>
        <dsp:cNvPr id="0" name=""/>
        <dsp:cNvSpPr/>
      </dsp:nvSpPr>
      <dsp:spPr>
        <a:xfrm>
          <a:off x="6366081" y="867536"/>
          <a:ext cx="1432149" cy="2395574"/>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970" tIns="165100" rIns="112970" bIns="165100" numCol="1" spcCol="1270" anchor="t" anchorCtr="0">
          <a:noAutofit/>
        </a:bodyPr>
        <a:lstStyle/>
        <a:p>
          <a:pPr marL="0" lvl="0" indent="0" algn="l" defTabSz="622300">
            <a:lnSpc>
              <a:spcPct val="90000"/>
            </a:lnSpc>
            <a:spcBef>
              <a:spcPct val="0"/>
            </a:spcBef>
            <a:spcAft>
              <a:spcPct val="35000"/>
            </a:spcAft>
            <a:buNone/>
          </a:pPr>
          <a:r>
            <a:rPr lang="en-US" sz="1400" kern="1200"/>
            <a:t>Develop a user interface so employees can view historical ticket data.</a:t>
          </a:r>
        </a:p>
      </dsp:txBody>
      <dsp:txXfrm>
        <a:off x="6366081" y="1153966"/>
        <a:ext cx="1432149" cy="2109144"/>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D7026-C17C-4839-9C48-C43B8341AA4C}" type="datetimeFigureOut">
              <a:rPr lang="en-US" smtClean="0"/>
              <a:t>9/7/2019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BBEFD-6D73-4AD6-AF1F-212725126651}" type="slidenum">
              <a:rPr lang="en-US" smtClean="0"/>
              <a:t>‹#›</a:t>
            </a:fld>
            <a:endParaRPr lang="en-US"/>
          </a:p>
        </p:txBody>
      </p:sp>
    </p:spTree>
    <p:extLst>
      <p:ext uri="{BB962C8B-B14F-4D97-AF65-F5344CB8AC3E}">
        <p14:creationId xmlns:p14="http://schemas.microsoft.com/office/powerpoint/2010/main" val="95676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and last names</a:t>
            </a:r>
          </a:p>
          <a:p>
            <a:endParaRPr lang="en-US"/>
          </a:p>
          <a:p>
            <a:r>
              <a:rPr lang="en-US"/>
              <a:t>Change the text or something,   its empty…</a:t>
            </a:r>
          </a:p>
        </p:txBody>
      </p:sp>
      <p:sp>
        <p:nvSpPr>
          <p:cNvPr id="4" name="Slide Number Placeholder 3"/>
          <p:cNvSpPr>
            <a:spLocks noGrp="1"/>
          </p:cNvSpPr>
          <p:nvPr>
            <p:ph type="sldNum" sz="quarter" idx="5"/>
          </p:nvPr>
        </p:nvSpPr>
        <p:spPr/>
        <p:txBody>
          <a:bodyPr/>
          <a:lstStyle/>
          <a:p>
            <a:fld id="{A2EBBEFD-6D73-4AD6-AF1F-212725126651}" type="slidenum">
              <a:rPr lang="en-US" smtClean="0"/>
              <a:t>1</a:t>
            </a:fld>
            <a:endParaRPr lang="en-US"/>
          </a:p>
        </p:txBody>
      </p:sp>
    </p:spTree>
    <p:extLst>
      <p:ext uri="{BB962C8B-B14F-4D97-AF65-F5344CB8AC3E}">
        <p14:creationId xmlns:p14="http://schemas.microsoft.com/office/powerpoint/2010/main" val="178613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got our project the first recommendation was to use </a:t>
            </a:r>
            <a:r>
              <a:rPr lang="en-US" dirty="0" err="1"/>
              <a:t>Sagemaker’s</a:t>
            </a:r>
            <a:r>
              <a:rPr lang="en-US" dirty="0"/>
              <a:t> Obj2Vec algorithm, so that was our first approach.</a:t>
            </a:r>
          </a:p>
          <a:p>
            <a:r>
              <a:rPr lang="en-US" dirty="0"/>
              <a:t>. The input for the algorithm required us to </a:t>
            </a:r>
            <a:r>
              <a:rPr lang="en-US" dirty="0" err="1"/>
              <a:t>to</a:t>
            </a:r>
            <a:r>
              <a:rPr lang="en-US" dirty="0"/>
              <a:t> input each ticket and convert it into vector format. And based on cosine comparison of the text, it would give us a result. The problem with </a:t>
            </a:r>
            <a:r>
              <a:rPr lang="en-US" dirty="0" err="1"/>
              <a:t>sagemaker</a:t>
            </a:r>
            <a:r>
              <a:rPr lang="en-US" dirty="0"/>
              <a:t> was that instead of vectorizing each ticket so we could compare the tickets, it vectorized the content and was only able to do </a:t>
            </a:r>
          </a:p>
        </p:txBody>
      </p:sp>
      <p:sp>
        <p:nvSpPr>
          <p:cNvPr id="4" name="Slide Number Placeholder 3"/>
          <p:cNvSpPr>
            <a:spLocks noGrp="1"/>
          </p:cNvSpPr>
          <p:nvPr>
            <p:ph type="sldNum" sz="quarter" idx="5"/>
          </p:nvPr>
        </p:nvSpPr>
        <p:spPr/>
        <p:txBody>
          <a:bodyPr/>
          <a:lstStyle/>
          <a:p>
            <a:fld id="{A2EBBEFD-6D73-4AD6-AF1F-212725126651}" type="slidenum">
              <a:rPr lang="en-US" smtClean="0"/>
              <a:t>12</a:t>
            </a:fld>
            <a:endParaRPr lang="en-US"/>
          </a:p>
        </p:txBody>
      </p:sp>
    </p:spTree>
    <p:extLst>
      <p:ext uri="{BB962C8B-B14F-4D97-AF65-F5344CB8AC3E}">
        <p14:creationId xmlns:p14="http://schemas.microsoft.com/office/powerpoint/2010/main" val="2687394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LDA algorithm was exactly what we were looking for: topic modeling. The LDA algorithms input was simple the number of documents, the documents themselves so one ticket per text file, and the number of topics. That’s when we ran into our </a:t>
            </a:r>
            <a:r>
              <a:rPr lang="en-US"/>
              <a:t>first </a:t>
            </a:r>
            <a:r>
              <a:rPr lang="en-US" dirty="0"/>
              <a:t>problem because while we did want to group individual tickets, we did not know or care  about how many topics we got. So our way out of this was trial and error, entering different number of topics as an input until our final output made sense. </a:t>
            </a:r>
            <a:r>
              <a:rPr lang="en-US"/>
              <a:t>Additionally training an LDA model requires </a:t>
            </a:r>
            <a:r>
              <a:rPr lang="en-US" err="1"/>
              <a:t>atleast</a:t>
            </a:r>
            <a:r>
              <a:rPr lang="en-US"/>
              <a:t> 1000 tickets, and with LDA, the topics you train with aren’t given a distribution.</a:t>
            </a:r>
          </a:p>
          <a:p>
            <a:endParaRPr lang="en-US"/>
          </a:p>
          <a:p>
            <a:endParaRPr lang="en-US"/>
          </a:p>
          <a:p>
            <a:r>
              <a:rPr lang="en-US"/>
              <a:t>But</a:t>
            </a:r>
            <a:r>
              <a:rPr lang="en-US" dirty="0"/>
              <a:t> right as we were about to begin this grunt work, we spoke to another AWS expert who suggested an even better solution: An LDA ready made model that AUTOMATICALLY generates the number of topics – this was in front of our eyes all along AWS Comprehend Topic Modeling. </a:t>
            </a:r>
          </a:p>
        </p:txBody>
      </p:sp>
      <p:sp>
        <p:nvSpPr>
          <p:cNvPr id="4" name="Slide Number Placeholder 3"/>
          <p:cNvSpPr>
            <a:spLocks noGrp="1"/>
          </p:cNvSpPr>
          <p:nvPr>
            <p:ph type="sldNum" sz="quarter" idx="5"/>
          </p:nvPr>
        </p:nvSpPr>
        <p:spPr/>
        <p:txBody>
          <a:bodyPr/>
          <a:lstStyle/>
          <a:p>
            <a:fld id="{A2EBBEFD-6D73-4AD6-AF1F-212725126651}" type="slidenum">
              <a:rPr lang="en-US" smtClean="0"/>
              <a:t>13</a:t>
            </a:fld>
            <a:endParaRPr lang="en-US"/>
          </a:p>
        </p:txBody>
      </p:sp>
    </p:spTree>
    <p:extLst>
      <p:ext uri="{BB962C8B-B14F-4D97-AF65-F5344CB8AC3E}">
        <p14:creationId xmlns:p14="http://schemas.microsoft.com/office/powerpoint/2010/main" val="2444408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AWS Comprehend Topic Modeling is LDA behind the scenes, it’s different from running an LDA algorithm in </a:t>
            </a:r>
            <a:r>
              <a:rPr lang="en-US" err="1"/>
              <a:t>Sagemaker</a:t>
            </a:r>
            <a:r>
              <a:rPr lang="en-US"/>
              <a:t> since instead of outputting a model we can “call” and run our new ticket through to place it in a group, we would simply get a two CSV files and from there when we got a new ticket we would have to manually write code to use the results from the CSV. This was not our original plan but we realized it was the best way to go because yes even though ML didn’t do all the work for us, having a manual comparison algorithm might have even been helpful as it </a:t>
            </a:r>
            <a:r>
              <a:rPr lang="en-US" err="1"/>
              <a:t>dosen’t</a:t>
            </a:r>
            <a:r>
              <a:rPr lang="en-US"/>
              <a:t> rely on the machine to do all the computing and it’s can be counted on reliable and trusted results all time. </a:t>
            </a:r>
          </a:p>
        </p:txBody>
      </p:sp>
      <p:sp>
        <p:nvSpPr>
          <p:cNvPr id="4" name="Slide Number Placeholder 3"/>
          <p:cNvSpPr>
            <a:spLocks noGrp="1"/>
          </p:cNvSpPr>
          <p:nvPr>
            <p:ph type="sldNum" sz="quarter" idx="5"/>
          </p:nvPr>
        </p:nvSpPr>
        <p:spPr/>
        <p:txBody>
          <a:bodyPr/>
          <a:lstStyle/>
          <a:p>
            <a:fld id="{A2EBBEFD-6D73-4AD6-AF1F-212725126651}" type="slidenum">
              <a:rPr lang="en-US" smtClean="0"/>
              <a:t>14</a:t>
            </a:fld>
            <a:endParaRPr lang="en-US"/>
          </a:p>
        </p:txBody>
      </p:sp>
    </p:spTree>
    <p:extLst>
      <p:ext uri="{BB962C8B-B14F-4D97-AF65-F5344CB8AC3E}">
        <p14:creationId xmlns:p14="http://schemas.microsoft.com/office/powerpoint/2010/main" val="324228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15</a:t>
            </a:fld>
            <a:endParaRPr lang="en-US"/>
          </a:p>
        </p:txBody>
      </p:sp>
    </p:spTree>
    <p:extLst>
      <p:ext uri="{BB962C8B-B14F-4D97-AF65-F5344CB8AC3E}">
        <p14:creationId xmlns:p14="http://schemas.microsoft.com/office/powerpoint/2010/main" val="159344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Was it worth it to script?</a:t>
            </a:r>
          </a:p>
          <a:p>
            <a:r>
              <a:rPr lang="en-US"/>
              <a:t>Why did we automate</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16</a:t>
            </a:fld>
            <a:endParaRPr lang="en-US"/>
          </a:p>
        </p:txBody>
      </p:sp>
    </p:spTree>
    <p:extLst>
      <p:ext uri="{BB962C8B-B14F-4D97-AF65-F5344CB8AC3E}">
        <p14:creationId xmlns:p14="http://schemas.microsoft.com/office/powerpoint/2010/main" val="3354880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we enjoy, what did we not enjoy&gt;</a:t>
            </a:r>
          </a:p>
          <a:p>
            <a:r>
              <a:rPr lang="en-US"/>
              <a:t>What would we recommend for next year?</a:t>
            </a:r>
          </a:p>
          <a:p>
            <a:r>
              <a:rPr lang="en-US"/>
              <a:t>Do we want to continue the AWS work in the future – </a:t>
            </a:r>
          </a:p>
          <a:p>
            <a:r>
              <a:rPr lang="en-US"/>
              <a:t>	</a:t>
            </a:r>
            <a:r>
              <a:rPr lang="en-US" err="1"/>
              <a:t>divya</a:t>
            </a:r>
            <a:r>
              <a:rPr lang="en-US"/>
              <a:t> and </a:t>
            </a:r>
            <a:r>
              <a:rPr lang="en-US" err="1"/>
              <a:t>kat</a:t>
            </a:r>
            <a:r>
              <a:rPr lang="en-US"/>
              <a:t> are staying a little longer</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17</a:t>
            </a:fld>
            <a:endParaRPr lang="en-US"/>
          </a:p>
        </p:txBody>
      </p:sp>
    </p:spTree>
    <p:extLst>
      <p:ext uri="{BB962C8B-B14F-4D97-AF65-F5344CB8AC3E}">
        <p14:creationId xmlns:p14="http://schemas.microsoft.com/office/powerpoint/2010/main" val="419237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we enjoy, what did we not enjoy&gt;</a:t>
            </a:r>
          </a:p>
          <a:p>
            <a:r>
              <a:rPr lang="en-US"/>
              <a:t>What would we recommend for next year?</a:t>
            </a:r>
          </a:p>
          <a:p>
            <a:r>
              <a:rPr lang="en-US"/>
              <a:t>Do we want to continue the AWS work in the future – </a:t>
            </a:r>
          </a:p>
          <a:p>
            <a:r>
              <a:rPr lang="en-US"/>
              <a:t>	</a:t>
            </a:r>
            <a:r>
              <a:rPr lang="en-US" err="1"/>
              <a:t>divya</a:t>
            </a:r>
            <a:r>
              <a:rPr lang="en-US"/>
              <a:t> and </a:t>
            </a:r>
            <a:r>
              <a:rPr lang="en-US" err="1"/>
              <a:t>kat</a:t>
            </a:r>
            <a:r>
              <a:rPr lang="en-US"/>
              <a:t> are staying a little longer</a:t>
            </a:r>
          </a:p>
          <a:p>
            <a:r>
              <a:rPr lang="en-US"/>
              <a:t>If anyone is getting certified, now would be the time to mention it</a:t>
            </a:r>
          </a:p>
          <a:p>
            <a:r>
              <a:rPr lang="en-US"/>
              <a:t>Would we consider coming back for another internship? Would we work here?</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18</a:t>
            </a:fld>
            <a:endParaRPr lang="en-US"/>
          </a:p>
        </p:txBody>
      </p:sp>
    </p:spTree>
    <p:extLst>
      <p:ext uri="{BB962C8B-B14F-4D97-AF65-F5344CB8AC3E}">
        <p14:creationId xmlns:p14="http://schemas.microsoft.com/office/powerpoint/2010/main" val="1040460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Ask questions/answer questions?</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19</a:t>
            </a:fld>
            <a:endParaRPr lang="en-US"/>
          </a:p>
        </p:txBody>
      </p:sp>
    </p:spTree>
    <p:extLst>
      <p:ext uri="{BB962C8B-B14F-4D97-AF65-F5344CB8AC3E}">
        <p14:creationId xmlns:p14="http://schemas.microsoft.com/office/powerpoint/2010/main" val="31484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our approach –</a:t>
            </a:r>
          </a:p>
          <a:p>
            <a:r>
              <a:rPr lang="en-US"/>
              <a:t>	“Startup” technique</a:t>
            </a:r>
          </a:p>
          <a:p>
            <a:r>
              <a:rPr lang="en-US"/>
              <a:t>	Chose from a list of projects</a:t>
            </a:r>
          </a:p>
          <a:p>
            <a:r>
              <a:rPr lang="en-US"/>
              <a:t>	etc.</a:t>
            </a:r>
          </a:p>
          <a:p>
            <a:r>
              <a:rPr lang="en-US"/>
              <a:t>Why did we choose </a:t>
            </a:r>
            <a:r>
              <a:rPr lang="en-US" err="1"/>
              <a:t>rhAid</a:t>
            </a:r>
            <a:r>
              <a:rPr lang="en-US"/>
              <a:t>?</a:t>
            </a:r>
          </a:p>
        </p:txBody>
      </p:sp>
      <p:sp>
        <p:nvSpPr>
          <p:cNvPr id="4" name="Slide Number Placeholder 3"/>
          <p:cNvSpPr>
            <a:spLocks noGrp="1"/>
          </p:cNvSpPr>
          <p:nvPr>
            <p:ph type="sldNum" sz="quarter" idx="5"/>
          </p:nvPr>
        </p:nvSpPr>
        <p:spPr/>
        <p:txBody>
          <a:bodyPr/>
          <a:lstStyle/>
          <a:p>
            <a:fld id="{A2EBBEFD-6D73-4AD6-AF1F-212725126651}" type="slidenum">
              <a:rPr lang="en-US" smtClean="0"/>
              <a:t>2</a:t>
            </a:fld>
            <a:endParaRPr lang="en-US"/>
          </a:p>
        </p:txBody>
      </p:sp>
    </p:spTree>
    <p:extLst>
      <p:ext uri="{BB962C8B-B14F-4D97-AF65-F5344CB8AC3E}">
        <p14:creationId xmlns:p14="http://schemas.microsoft.com/office/powerpoint/2010/main" val="4042935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our approach –</a:t>
            </a:r>
          </a:p>
          <a:p>
            <a:r>
              <a:rPr lang="en-US"/>
              <a:t>	“Startup” technique</a:t>
            </a:r>
          </a:p>
          <a:p>
            <a:r>
              <a:rPr lang="en-US"/>
              <a:t>	Chose from a list of projects</a:t>
            </a:r>
          </a:p>
          <a:p>
            <a:r>
              <a:rPr lang="en-US"/>
              <a:t>	etc.</a:t>
            </a:r>
          </a:p>
          <a:p>
            <a:r>
              <a:rPr lang="en-US"/>
              <a:t>Why did we choose </a:t>
            </a:r>
            <a:r>
              <a:rPr lang="en-US" err="1"/>
              <a:t>rhAid</a:t>
            </a:r>
            <a:r>
              <a:rPr lang="en-US"/>
              <a:t>?</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3</a:t>
            </a:fld>
            <a:endParaRPr lang="en-US"/>
          </a:p>
        </p:txBody>
      </p:sp>
    </p:spTree>
    <p:extLst>
      <p:ext uri="{BB962C8B-B14F-4D97-AF65-F5344CB8AC3E}">
        <p14:creationId xmlns:p14="http://schemas.microsoft.com/office/powerpoint/2010/main" val="931633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the problem</a:t>
            </a:r>
          </a:p>
          <a:p>
            <a:r>
              <a:rPr lang="en-US"/>
              <a:t>Do a quick walkthrough –</a:t>
            </a:r>
          </a:p>
          <a:p>
            <a:r>
              <a:rPr lang="en-US"/>
              <a:t>	One person logs a ticket and it gets resolved, 6 months later someone else logs the same ticket but don’t leverage any learnings from the first ticket</a:t>
            </a:r>
          </a:p>
          <a:p>
            <a:r>
              <a:rPr lang="en-US"/>
              <a:t>Find some metrics – </a:t>
            </a:r>
          </a:p>
          <a:p>
            <a:r>
              <a:rPr lang="en-US"/>
              <a:t>	how many tickets have been logged in the past</a:t>
            </a:r>
          </a:p>
          <a:p>
            <a:r>
              <a:rPr lang="en-US"/>
              <a:t>	give context to how much work there is</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4</a:t>
            </a:fld>
            <a:endParaRPr lang="en-US"/>
          </a:p>
        </p:txBody>
      </p:sp>
    </p:spTree>
    <p:extLst>
      <p:ext uri="{BB962C8B-B14F-4D97-AF65-F5344CB8AC3E}">
        <p14:creationId xmlns:p14="http://schemas.microsoft.com/office/powerpoint/2010/main" val="218949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the problem</a:t>
            </a:r>
          </a:p>
          <a:p>
            <a:r>
              <a:rPr lang="en-US"/>
              <a:t>Do a quick walkthrough –</a:t>
            </a:r>
          </a:p>
          <a:p>
            <a:r>
              <a:rPr lang="en-US"/>
              <a:t>	One person logs a ticket and it gets resolved, 6 months later someone else logs the same ticket but don’t leverage any learnings from the first ticket</a:t>
            </a:r>
          </a:p>
          <a:p>
            <a:r>
              <a:rPr lang="en-US"/>
              <a:t>Find some metrics – </a:t>
            </a:r>
          </a:p>
          <a:p>
            <a:r>
              <a:rPr lang="en-US"/>
              <a:t>	how many tickets have been logged in the past</a:t>
            </a:r>
          </a:p>
          <a:p>
            <a:r>
              <a:rPr lang="en-US"/>
              <a:t>	give context to how much work there is</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5</a:t>
            </a:fld>
            <a:endParaRPr lang="en-US"/>
          </a:p>
        </p:txBody>
      </p:sp>
    </p:spTree>
    <p:extLst>
      <p:ext uri="{BB962C8B-B14F-4D97-AF65-F5344CB8AC3E}">
        <p14:creationId xmlns:p14="http://schemas.microsoft.com/office/powerpoint/2010/main" val="39804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James </a:t>
            </a:r>
            <a:r>
              <a:rPr lang="en-US" err="1"/>
              <a:t>suggestaed</a:t>
            </a:r>
            <a:r>
              <a:rPr lang="en-US"/>
              <a:t> we move this to the beginning to give context for what we are talking about later on</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6</a:t>
            </a:fld>
            <a:endParaRPr lang="en-US"/>
          </a:p>
        </p:txBody>
      </p:sp>
    </p:spTree>
    <p:extLst>
      <p:ext uri="{BB962C8B-B14F-4D97-AF65-F5344CB8AC3E}">
        <p14:creationId xmlns:p14="http://schemas.microsoft.com/office/powerpoint/2010/main" val="310049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Did the architecture change?  (maybe include pics of previous versions too)</a:t>
            </a:r>
          </a:p>
          <a:p>
            <a:r>
              <a:rPr lang="en-US"/>
              <a:t>Did we learn anything new?</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8</a:t>
            </a:fld>
            <a:endParaRPr lang="en-US"/>
          </a:p>
        </p:txBody>
      </p:sp>
    </p:spTree>
    <p:extLst>
      <p:ext uri="{BB962C8B-B14F-4D97-AF65-F5344CB8AC3E}">
        <p14:creationId xmlns:p14="http://schemas.microsoft.com/office/powerpoint/2010/main" val="2467014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Did the data schema change? Did we learn something that changed this?</a:t>
            </a:r>
          </a:p>
          <a:p>
            <a:r>
              <a:rPr lang="en-US"/>
              <a:t>Why did we pick those three sources?   (I think this refers to </a:t>
            </a:r>
            <a:r>
              <a:rPr lang="en-US" err="1"/>
              <a:t>jira</a:t>
            </a:r>
            <a:r>
              <a:rPr lang="en-US"/>
              <a:t> </a:t>
            </a:r>
            <a:r>
              <a:rPr lang="en-US" err="1"/>
              <a:t>aws</a:t>
            </a:r>
            <a:r>
              <a:rPr lang="en-US"/>
              <a:t> and </a:t>
            </a:r>
            <a:r>
              <a:rPr lang="en-US" err="1"/>
              <a:t>servicenow</a:t>
            </a:r>
            <a:r>
              <a:rPr lang="en-US"/>
              <a:t>)</a:t>
            </a:r>
          </a:p>
          <a:p>
            <a:r>
              <a:rPr lang="en-US"/>
              <a:t>How are we filtering the data</a:t>
            </a:r>
          </a:p>
          <a:p>
            <a:r>
              <a:rPr lang="en-US"/>
              <a:t>What is the purpose of normalizing the data?</a:t>
            </a:r>
          </a:p>
          <a:p>
            <a:endParaRPr lang="en-US"/>
          </a:p>
        </p:txBody>
      </p:sp>
      <p:sp>
        <p:nvSpPr>
          <p:cNvPr id="4" name="Slide Number Placeholder 3"/>
          <p:cNvSpPr>
            <a:spLocks noGrp="1"/>
          </p:cNvSpPr>
          <p:nvPr>
            <p:ph type="sldNum" sz="quarter" idx="5"/>
          </p:nvPr>
        </p:nvSpPr>
        <p:spPr/>
        <p:txBody>
          <a:bodyPr/>
          <a:lstStyle/>
          <a:p>
            <a:fld id="{A2EBBEFD-6D73-4AD6-AF1F-212725126651}" type="slidenum">
              <a:rPr lang="en-US" smtClean="0"/>
              <a:t>9</a:t>
            </a:fld>
            <a:endParaRPr lang="en-US"/>
          </a:p>
        </p:txBody>
      </p:sp>
    </p:spTree>
    <p:extLst>
      <p:ext uri="{BB962C8B-B14F-4D97-AF65-F5344CB8AC3E}">
        <p14:creationId xmlns:p14="http://schemas.microsoft.com/office/powerpoint/2010/main" val="404027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next big step after we had our data, was to process the tickets. For our purposes, the goal for using machine learning was to return similar tickets from our database for a newly posted ticket. And while we could do this manually by hard coding if and else statements and comparing the words in the body, using machine learning was efficient in the way that it brought the context of the tickets into the picture. Within AWS Web Services, the two ML services we used were AWS </a:t>
            </a:r>
            <a:r>
              <a:rPr lang="en-US" dirty="0" err="1"/>
              <a:t>Sagemaker</a:t>
            </a:r>
            <a:r>
              <a:rPr lang="en-US" dirty="0"/>
              <a:t> and AWS Comprehend. </a:t>
            </a:r>
            <a:r>
              <a:rPr lang="en-US" dirty="0" err="1"/>
              <a:t>Sagemaker</a:t>
            </a:r>
            <a:r>
              <a:rPr lang="en-US" dirty="0"/>
              <a:t> is a platform to build train and deploy models and it comes with sample algorithms. AWS Comprehend is a natural language processing service that uses ML behind the scenes so no training or tuning is required.</a:t>
            </a:r>
          </a:p>
          <a:p>
            <a:endParaRPr lang="en-US" dirty="0"/>
          </a:p>
          <a:p>
            <a:endParaRPr lang="en-US" dirty="0"/>
          </a:p>
          <a:p>
            <a:r>
              <a:rPr lang="en-US" dirty="0"/>
              <a:t>With ML, our main challenge was finding the right approach. The main work was making the input just right so our results fell in our desired range.</a:t>
            </a:r>
          </a:p>
          <a:p>
            <a:endParaRPr lang="en-US" dirty="0"/>
          </a:p>
          <a:p>
            <a:r>
              <a:rPr lang="en-US" dirty="0"/>
              <a:t>Here you can see the different implementations we tried and the one we ended up using, so let’s start with our first approach. </a:t>
            </a:r>
          </a:p>
        </p:txBody>
      </p:sp>
      <p:sp>
        <p:nvSpPr>
          <p:cNvPr id="4" name="Slide Number Placeholder 3"/>
          <p:cNvSpPr>
            <a:spLocks noGrp="1"/>
          </p:cNvSpPr>
          <p:nvPr>
            <p:ph type="sldNum" sz="quarter" idx="5"/>
          </p:nvPr>
        </p:nvSpPr>
        <p:spPr/>
        <p:txBody>
          <a:bodyPr/>
          <a:lstStyle/>
          <a:p>
            <a:fld id="{A2EBBEFD-6D73-4AD6-AF1F-212725126651}" type="slidenum">
              <a:rPr lang="en-US" smtClean="0"/>
              <a:t>11</a:t>
            </a:fld>
            <a:endParaRPr lang="en-US"/>
          </a:p>
        </p:txBody>
      </p:sp>
    </p:spTree>
    <p:extLst>
      <p:ext uri="{BB962C8B-B14F-4D97-AF65-F5344CB8AC3E}">
        <p14:creationId xmlns:p14="http://schemas.microsoft.com/office/powerpoint/2010/main" val="309591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48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20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3178B5-2373-4246-BB74-E03DF0D3D5FE}" type="datetimeFigureOut">
              <a:rPr lang="en-US" smtClean="0"/>
              <a:t>9/7/2019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7BB51C3D-8714-4C58-BF0D-A1E424F46B77}" type="slidenum">
              <a:rPr lang="en-US" smtClean="0"/>
              <a:t>‹#›</a:t>
            </a:fld>
            <a:endParaRPr lang="en-US"/>
          </a:p>
        </p:txBody>
      </p:sp>
    </p:spTree>
    <p:extLst>
      <p:ext uri="{BB962C8B-B14F-4D97-AF65-F5344CB8AC3E}">
        <p14:creationId xmlns:p14="http://schemas.microsoft.com/office/powerpoint/2010/main" val="10125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78B5-2373-4246-BB74-E03DF0D3D5FE}" type="datetimeFigureOut">
              <a:rPr lang="en-US" smtClean="0"/>
              <a:t>9/7/2019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122038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78B5-2373-4246-BB74-E03DF0D3D5FE}" type="datetimeFigureOut">
              <a:rPr lang="en-US" smtClean="0"/>
              <a:t>9/7/2019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3630623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lvl1pPr>
              <a:buClr>
                <a:schemeClr val="accent6"/>
              </a:buClr>
              <a:defRPr/>
            </a:lvl1pPr>
            <a:lvl2pPr>
              <a:buClr>
                <a:schemeClr val="accent6"/>
              </a:buClr>
              <a:defRPr/>
            </a:lvl2pPr>
            <a:lvl3pPr>
              <a:buClr>
                <a:schemeClr val="accent6"/>
              </a:buClr>
              <a:defRPr/>
            </a:lvl3pPr>
            <a:lvl4pPr>
              <a:buClr>
                <a:schemeClr val="accent6"/>
              </a:buClr>
              <a:defRPr/>
            </a:lvl4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3178B5-2373-4246-BB74-E03DF0D3D5FE}" type="datetimeFigureOut">
              <a:rPr lang="en-US" smtClean="0"/>
              <a:t>9/7/2019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4130593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3178B5-2373-4246-BB74-E03DF0D3D5FE}" type="datetimeFigureOut">
              <a:rPr lang="en-US" smtClean="0"/>
              <a:t>9/7/2019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425636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lvl1pPr>
              <a:buClr>
                <a:schemeClr val="accent6"/>
              </a:buClr>
              <a:defRPr/>
            </a:lvl1pPr>
            <a:lvl2pPr>
              <a:buClr>
                <a:schemeClr val="accent6"/>
              </a:buClr>
              <a:defRPr/>
            </a:lvl2pPr>
            <a:lvl3pPr>
              <a:buClr>
                <a:schemeClr val="accent6"/>
              </a:buClr>
              <a:defRPr/>
            </a:lvl3pPr>
            <a:lvl4pPr>
              <a:buClr>
                <a:schemeClr val="accent6"/>
              </a:buClr>
              <a:defRPr/>
            </a:lvl4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lvl1pPr>
              <a:buClr>
                <a:schemeClr val="accent6"/>
              </a:buClr>
              <a:defRPr/>
            </a:lvl1pPr>
            <a:lvl2pPr>
              <a:buClr>
                <a:schemeClr val="accent6"/>
              </a:buClr>
              <a:defRPr/>
            </a:lvl2pPr>
            <a:lvl3pPr>
              <a:buClr>
                <a:schemeClr val="accent6"/>
              </a:buClr>
              <a:defRPr/>
            </a:lvl3pPr>
            <a:lvl4pPr>
              <a:buClr>
                <a:schemeClr val="accent6"/>
              </a:buClr>
              <a:defRPr/>
            </a:lvl4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3178B5-2373-4246-BB74-E03DF0D3D5FE}" type="datetimeFigureOut">
              <a:rPr lang="en-US" smtClean="0"/>
              <a:t>9/7/2019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274311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lvl1pPr>
              <a:buClr>
                <a:schemeClr val="bg2">
                  <a:lumMod val="50000"/>
                  <a:lumOff val="50000"/>
                </a:schemeClr>
              </a:buClr>
              <a:defRPr/>
            </a:lvl1pPr>
            <a:lvl2pPr>
              <a:buClr>
                <a:schemeClr val="bg2">
                  <a:lumMod val="50000"/>
                  <a:lumOff val="50000"/>
                </a:schemeClr>
              </a:buClr>
              <a:defRPr/>
            </a:lvl2pPr>
            <a:lvl3pPr>
              <a:buClr>
                <a:schemeClr val="bg2">
                  <a:lumMod val="50000"/>
                  <a:lumOff val="50000"/>
                </a:schemeClr>
              </a:buClr>
              <a:defRPr/>
            </a:lvl3pPr>
            <a:lvl4pPr>
              <a:buClr>
                <a:schemeClr val="bg2">
                  <a:lumMod val="50000"/>
                  <a:lumOff val="50000"/>
                </a:schemeClr>
              </a:buClr>
              <a:defRPr/>
            </a:lvl4pPr>
            <a:lvl5pPr>
              <a:buClr>
                <a:schemeClr val="bg2">
                  <a:lumMod val="50000"/>
                  <a:lumOff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lvl1pPr>
              <a:buClr>
                <a:schemeClr val="bg2">
                  <a:lumMod val="50000"/>
                  <a:lumOff val="50000"/>
                </a:schemeClr>
              </a:buClr>
              <a:defRPr/>
            </a:lvl1pPr>
            <a:lvl2pPr>
              <a:buClr>
                <a:schemeClr val="bg2">
                  <a:lumMod val="50000"/>
                  <a:lumOff val="50000"/>
                </a:schemeClr>
              </a:buClr>
              <a:defRPr/>
            </a:lvl2pPr>
            <a:lvl3pPr>
              <a:buClr>
                <a:schemeClr val="bg2">
                  <a:lumMod val="50000"/>
                  <a:lumOff val="50000"/>
                </a:schemeClr>
              </a:buClr>
              <a:defRPr/>
            </a:lvl3pPr>
            <a:lvl4pPr>
              <a:buClr>
                <a:schemeClr val="bg2">
                  <a:lumMod val="50000"/>
                  <a:lumOff val="50000"/>
                </a:schemeClr>
              </a:buClr>
              <a:defRPr/>
            </a:lvl4pPr>
            <a:lvl5pPr>
              <a:buClr>
                <a:schemeClr val="bg2">
                  <a:lumMod val="50000"/>
                  <a:lumOff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3178B5-2373-4246-BB74-E03DF0D3D5FE}" type="datetimeFigureOut">
              <a:rPr lang="en-US" smtClean="0"/>
              <a:t>9/7/2019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599852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3178B5-2373-4246-BB74-E03DF0D3D5FE}" type="datetimeFigureOut">
              <a:rPr lang="en-US" smtClean="0"/>
              <a:t>9/7/2019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368813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53178B5-2373-4246-BB74-E03DF0D3D5FE}" type="datetimeFigureOut">
              <a:rPr lang="en-US" smtClean="0"/>
              <a:t>9/7/2019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2176703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lvl1pPr>
              <a:buClr>
                <a:schemeClr val="accent6"/>
              </a:buClr>
              <a:defRPr/>
            </a:lvl1pPr>
            <a:lvl2pPr>
              <a:buClr>
                <a:schemeClr val="accent6"/>
              </a:buClr>
              <a:defRPr/>
            </a:lvl2pPr>
            <a:lvl3pPr>
              <a:buClr>
                <a:schemeClr val="accent6"/>
              </a:buClr>
              <a:defRPr/>
            </a:lvl3pPr>
            <a:lvl4pPr>
              <a:buClr>
                <a:schemeClr val="accent6"/>
              </a:buClr>
              <a:defRPr/>
            </a:lvl4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3178B5-2373-4246-BB74-E03DF0D3D5FE}" type="datetimeFigureOut">
              <a:rPr lang="en-US" smtClean="0"/>
              <a:t>9/7/2019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115774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3178B5-2373-4246-BB74-E03DF0D3D5FE}" type="datetimeFigureOut">
              <a:rPr lang="en-US" smtClean="0"/>
              <a:t>9/7/2019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51C3D-8714-4C58-BF0D-A1E424F46B77}" type="slidenum">
              <a:rPr lang="en-US" smtClean="0"/>
              <a:t>‹#›</a:t>
            </a:fld>
            <a:endParaRPr lang="en-US"/>
          </a:p>
        </p:txBody>
      </p:sp>
    </p:spTree>
    <p:extLst>
      <p:ext uri="{BB962C8B-B14F-4D97-AF65-F5344CB8AC3E}">
        <p14:creationId xmlns:p14="http://schemas.microsoft.com/office/powerpoint/2010/main" val="341266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153178B5-2373-4246-BB74-E03DF0D3D5FE}" type="datetimeFigureOut">
              <a:rPr lang="en-US" smtClean="0"/>
              <a:t>9/7/2019</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7BB51C3D-8714-4C58-BF0D-A1E424F46B77}"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159093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40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e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notesSlide" Target="../notesSlides/notesSlide1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microsoft.com/office/2007/relationships/hdphoto" Target="../media/hdphoto4.wdp"/><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7.jpe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2" name="Freeform: Shape 11">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Shape 17">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A4F89-124F-46F4-868C-F1EA87F2416C}"/>
              </a:ext>
            </a:extLst>
          </p:cNvPr>
          <p:cNvSpPr>
            <a:spLocks noGrp="1"/>
          </p:cNvSpPr>
          <p:nvPr>
            <p:ph type="ctrTitle"/>
          </p:nvPr>
        </p:nvSpPr>
        <p:spPr>
          <a:xfrm>
            <a:off x="1198837" y="873121"/>
            <a:ext cx="8645320" cy="3608480"/>
          </a:xfrm>
        </p:spPr>
        <p:txBody>
          <a:bodyPr>
            <a:normAutofit/>
          </a:bodyPr>
          <a:lstStyle/>
          <a:p>
            <a:pPr algn="l"/>
            <a:r>
              <a:rPr lang="en-US" sz="8000" dirty="0"/>
              <a:t>IT Brown Bag</a:t>
            </a:r>
            <a:br>
              <a:rPr lang="en-US" sz="8000" dirty="0"/>
            </a:br>
            <a:r>
              <a:rPr lang="en-US" sz="5300" dirty="0" err="1"/>
              <a:t>CCoE</a:t>
            </a:r>
            <a:r>
              <a:rPr lang="en-US" sz="5300" dirty="0"/>
              <a:t> Interns Summer 2019</a:t>
            </a:r>
            <a:br>
              <a:rPr lang="en-US" sz="8000" dirty="0"/>
            </a:br>
            <a:r>
              <a:rPr lang="en-US" sz="6000" dirty="0" err="1"/>
              <a:t>rhAid</a:t>
            </a:r>
            <a:endParaRPr lang="en-US" sz="6000" dirty="0"/>
          </a:p>
        </p:txBody>
      </p:sp>
      <p:sp>
        <p:nvSpPr>
          <p:cNvPr id="3" name="Subtitle 2">
            <a:extLst>
              <a:ext uri="{FF2B5EF4-FFF2-40B4-BE49-F238E27FC236}">
                <a16:creationId xmlns:a16="http://schemas.microsoft.com/office/drawing/2014/main" id="{1968AB8F-E528-4381-B1D2-35AFD7C33959}"/>
              </a:ext>
            </a:extLst>
          </p:cNvPr>
          <p:cNvSpPr>
            <a:spLocks noGrp="1"/>
          </p:cNvSpPr>
          <p:nvPr>
            <p:ph type="subTitle" idx="1"/>
          </p:nvPr>
        </p:nvSpPr>
        <p:spPr>
          <a:xfrm>
            <a:off x="7977143" y="4503064"/>
            <a:ext cx="3557661" cy="1830283"/>
          </a:xfrm>
        </p:spPr>
        <p:txBody>
          <a:bodyPr>
            <a:normAutofit/>
          </a:bodyPr>
          <a:lstStyle/>
          <a:p>
            <a:pPr algn="ctr"/>
            <a:r>
              <a:rPr lang="en-US" sz="2800" dirty="0"/>
              <a:t>Divya Karthik</a:t>
            </a:r>
          </a:p>
          <a:p>
            <a:pPr algn="ctr"/>
            <a:r>
              <a:rPr lang="en-US" sz="2800" dirty="0"/>
              <a:t>Harrison Noble</a:t>
            </a:r>
          </a:p>
          <a:p>
            <a:pPr algn="ctr"/>
            <a:r>
              <a:rPr lang="en-US" sz="2800" dirty="0"/>
              <a:t>Katarina Springer</a:t>
            </a:r>
          </a:p>
        </p:txBody>
      </p:sp>
      <p:sp>
        <p:nvSpPr>
          <p:cNvPr id="11" name="Rectangle 10">
            <a:extLst>
              <a:ext uri="{FF2B5EF4-FFF2-40B4-BE49-F238E27FC236}">
                <a16:creationId xmlns:a16="http://schemas.microsoft.com/office/drawing/2014/main" id="{17E801F6-970C-408E-ADFE-FB3AD1703EB5}"/>
              </a:ext>
            </a:extLst>
          </p:cNvPr>
          <p:cNvSpPr/>
          <p:nvPr/>
        </p:nvSpPr>
        <p:spPr>
          <a:xfrm>
            <a:off x="7916" y="0"/>
            <a:ext cx="959909" cy="6848834"/>
          </a:xfrm>
          <a:prstGeom prst="rect">
            <a:avLst/>
          </a:prstGeom>
          <a:solidFill>
            <a:srgbClr val="2D2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908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97AC5-FCFC-4BD8-BA4D-1E7869A5D462}"/>
              </a:ext>
            </a:extLst>
          </p:cNvPr>
          <p:cNvSpPr>
            <a:spLocks noGrp="1"/>
          </p:cNvSpPr>
          <p:nvPr>
            <p:ph type="title"/>
          </p:nvPr>
        </p:nvSpPr>
        <p:spPr>
          <a:xfrm>
            <a:off x="8049439" y="674738"/>
            <a:ext cx="2187350" cy="594863"/>
          </a:xfrm>
        </p:spPr>
        <p:txBody>
          <a:bodyPr>
            <a:normAutofit fontScale="90000"/>
          </a:bodyPr>
          <a:lstStyle/>
          <a:p>
            <a:r>
              <a:rPr lang="en-US" dirty="0"/>
              <a:t>The Data</a:t>
            </a:r>
          </a:p>
        </p:txBody>
      </p:sp>
      <p:sp>
        <p:nvSpPr>
          <p:cNvPr id="4" name="Rectangle: Rounded Corners 3">
            <a:extLst>
              <a:ext uri="{FF2B5EF4-FFF2-40B4-BE49-F238E27FC236}">
                <a16:creationId xmlns:a16="http://schemas.microsoft.com/office/drawing/2014/main" id="{1D8D3093-7CDF-4C2F-B463-9500DB24251B}"/>
              </a:ext>
            </a:extLst>
          </p:cNvPr>
          <p:cNvSpPr/>
          <p:nvPr/>
        </p:nvSpPr>
        <p:spPr>
          <a:xfrm>
            <a:off x="1856762" y="1853266"/>
            <a:ext cx="2866238" cy="1370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t>Photo of individual </a:t>
            </a:r>
          </a:p>
          <a:p>
            <a:pPr algn="ctr"/>
            <a:r>
              <a:rPr lang="en-US"/>
              <a:t>Ticket's Fields</a:t>
            </a:r>
          </a:p>
        </p:txBody>
      </p:sp>
      <p:sp>
        <p:nvSpPr>
          <p:cNvPr id="6" name="Content Placeholder 2">
            <a:extLst>
              <a:ext uri="{FF2B5EF4-FFF2-40B4-BE49-F238E27FC236}">
                <a16:creationId xmlns:a16="http://schemas.microsoft.com/office/drawing/2014/main" id="{E67AF181-7E7C-406A-ACB2-87CD6618832C}"/>
              </a:ext>
            </a:extLst>
          </p:cNvPr>
          <p:cNvSpPr>
            <a:spLocks noGrp="1"/>
          </p:cNvSpPr>
          <p:nvPr>
            <p:ph idx="1"/>
          </p:nvPr>
        </p:nvSpPr>
        <p:spPr>
          <a:xfrm>
            <a:off x="8110400" y="1095537"/>
            <a:ext cx="3193324" cy="916146"/>
          </a:xfrm>
        </p:spPr>
        <p:txBody>
          <a:bodyPr/>
          <a:lstStyle/>
          <a:p>
            <a:pPr marL="6350" indent="0">
              <a:buNone/>
            </a:pPr>
            <a:r>
              <a:rPr lang="en-US" dirty="0"/>
              <a:t>Example of the structured data in the DynamoDB</a:t>
            </a:r>
          </a:p>
        </p:txBody>
      </p:sp>
      <p:pic>
        <p:nvPicPr>
          <p:cNvPr id="3" name="Picture 4" descr="A screenshot of a cell phone&#10;&#10;Description generated with very high confidence">
            <a:extLst>
              <a:ext uri="{FF2B5EF4-FFF2-40B4-BE49-F238E27FC236}">
                <a16:creationId xmlns:a16="http://schemas.microsoft.com/office/drawing/2014/main" id="{52146102-C96E-47D9-B5EE-6B2B2A48E4A4}"/>
              </a:ext>
            </a:extLst>
          </p:cNvPr>
          <p:cNvPicPr>
            <a:picLocks noChangeAspect="1"/>
          </p:cNvPicPr>
          <p:nvPr/>
        </p:nvPicPr>
        <p:blipFill>
          <a:blip r:embed="rId2"/>
          <a:stretch>
            <a:fillRect/>
          </a:stretch>
        </p:blipFill>
        <p:spPr>
          <a:xfrm>
            <a:off x="1266825" y="612226"/>
            <a:ext cx="6753225" cy="5204923"/>
          </a:xfrm>
          <a:prstGeom prst="rect">
            <a:avLst/>
          </a:prstGeom>
        </p:spPr>
      </p:pic>
    </p:spTree>
    <p:extLst>
      <p:ext uri="{BB962C8B-B14F-4D97-AF65-F5344CB8AC3E}">
        <p14:creationId xmlns:p14="http://schemas.microsoft.com/office/powerpoint/2010/main" val="231255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9108-5862-412B-8FD3-E606092F75EB}"/>
              </a:ext>
            </a:extLst>
          </p:cNvPr>
          <p:cNvSpPr>
            <a:spLocks noGrp="1"/>
          </p:cNvSpPr>
          <p:nvPr>
            <p:ph type="title"/>
          </p:nvPr>
        </p:nvSpPr>
        <p:spPr>
          <a:xfrm rot="5400000">
            <a:off x="8367171" y="3172364"/>
            <a:ext cx="6805448" cy="565824"/>
          </a:xfrm>
        </p:spPr>
        <p:txBody>
          <a:bodyPr>
            <a:normAutofit fontScale="90000"/>
          </a:bodyPr>
          <a:lstStyle/>
          <a:p>
            <a:pPr algn="ctr"/>
            <a:r>
              <a:rPr lang="en-US" sz="2800" dirty="0"/>
              <a:t>PROCESSING TICKETS - MACHINE LEARNING</a:t>
            </a:r>
          </a:p>
        </p:txBody>
      </p:sp>
      <p:sp>
        <p:nvSpPr>
          <p:cNvPr id="3" name="TextBox 2">
            <a:extLst>
              <a:ext uri="{FF2B5EF4-FFF2-40B4-BE49-F238E27FC236}">
                <a16:creationId xmlns:a16="http://schemas.microsoft.com/office/drawing/2014/main" id="{7FC922DD-9001-48E8-8CC5-3F3244682D87}"/>
              </a:ext>
            </a:extLst>
          </p:cNvPr>
          <p:cNvSpPr txBox="1"/>
          <p:nvPr/>
        </p:nvSpPr>
        <p:spPr>
          <a:xfrm>
            <a:off x="1460558" y="317010"/>
            <a:ext cx="9793807" cy="1107996"/>
          </a:xfrm>
          <a:prstGeom prst="rect">
            <a:avLst/>
          </a:prstGeom>
          <a:noFill/>
        </p:spPr>
        <p:txBody>
          <a:bodyPr wrap="square" rtlCol="0">
            <a:spAutoFit/>
          </a:bodyPr>
          <a:lstStyle/>
          <a:p>
            <a:r>
              <a:rPr lang="en-US" sz="2400" b="1" dirty="0">
                <a:latin typeface="Open Sans Semibold" panose="020B0706030804020204" pitchFamily="34" charset="0"/>
                <a:ea typeface="Open Sans Semibold" panose="020B0706030804020204" pitchFamily="34" charset="0"/>
                <a:cs typeface="Open Sans Semibold" panose="020B0706030804020204" pitchFamily="34" charset="0"/>
              </a:rPr>
              <a:t>The Goal:  </a:t>
            </a:r>
          </a:p>
          <a:p>
            <a:r>
              <a:rPr lang="en-US" sz="2400" dirty="0"/>
              <a:t>Returning similar tickets from our database for a newly posted ticket.</a:t>
            </a:r>
          </a:p>
          <a:p>
            <a:endParaRPr lang="en-US" dirty="0"/>
          </a:p>
        </p:txBody>
      </p:sp>
      <p:grpSp>
        <p:nvGrpSpPr>
          <p:cNvPr id="6" name="Group 5">
            <a:extLst>
              <a:ext uri="{FF2B5EF4-FFF2-40B4-BE49-F238E27FC236}">
                <a16:creationId xmlns:a16="http://schemas.microsoft.com/office/drawing/2014/main" id="{E9642E4C-6E81-49F8-B40B-83E3C22F7B8E}"/>
              </a:ext>
            </a:extLst>
          </p:cNvPr>
          <p:cNvGrpSpPr/>
          <p:nvPr/>
        </p:nvGrpSpPr>
        <p:grpSpPr>
          <a:xfrm>
            <a:off x="2636427" y="3775807"/>
            <a:ext cx="6707395" cy="3082193"/>
            <a:chOff x="2697379" y="3035309"/>
            <a:chExt cx="6707395" cy="3082193"/>
          </a:xfrm>
        </p:grpSpPr>
        <p:sp>
          <p:nvSpPr>
            <p:cNvPr id="7" name="L-Shape 6">
              <a:extLst>
                <a:ext uri="{FF2B5EF4-FFF2-40B4-BE49-F238E27FC236}">
                  <a16:creationId xmlns:a16="http://schemas.microsoft.com/office/drawing/2014/main" id="{E9A70E8C-49A4-48D5-900C-26A3B9795D95}"/>
                </a:ext>
              </a:extLst>
            </p:cNvPr>
            <p:cNvSpPr/>
            <p:nvPr/>
          </p:nvSpPr>
          <p:spPr>
            <a:xfrm rot="5400000">
              <a:off x="3263507" y="3626529"/>
              <a:ext cx="983665"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A7DAAAA9-FA70-43F7-993E-7CF04CC08531}"/>
                </a:ext>
              </a:extLst>
            </p:cNvPr>
            <p:cNvSpPr/>
            <p:nvPr/>
          </p:nvSpPr>
          <p:spPr>
            <a:xfrm>
              <a:off x="2954318" y="4443043"/>
              <a:ext cx="1910265" cy="1674459"/>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a:t>(1)</a:t>
              </a:r>
            </a:p>
            <a:p>
              <a:pPr marL="0" lvl="0" indent="0" algn="ctr" defTabSz="889000">
                <a:lnSpc>
                  <a:spcPct val="90000"/>
                </a:lnSpc>
                <a:spcBef>
                  <a:spcPct val="0"/>
                </a:spcBef>
                <a:spcAft>
                  <a:spcPct val="35000"/>
                </a:spcAft>
                <a:buNone/>
              </a:pPr>
              <a:r>
                <a:rPr lang="en-US" sz="2000" kern="1200" err="1"/>
                <a:t>Sagemaker’s</a:t>
              </a:r>
              <a:r>
                <a:rPr lang="en-US" sz="2000" kern="1200"/>
                <a:t> Word2Vec Algorithm </a:t>
              </a:r>
            </a:p>
          </p:txBody>
        </p:sp>
        <p:sp>
          <p:nvSpPr>
            <p:cNvPr id="9" name="Isosceles Triangle 8">
              <a:extLst>
                <a:ext uri="{FF2B5EF4-FFF2-40B4-BE49-F238E27FC236}">
                  <a16:creationId xmlns:a16="http://schemas.microsoft.com/office/drawing/2014/main" id="{D3788F0A-5AC1-4793-B0CA-5FAA2AC71D06}"/>
                </a:ext>
              </a:extLst>
            </p:cNvPr>
            <p:cNvSpPr/>
            <p:nvPr/>
          </p:nvSpPr>
          <p:spPr>
            <a:xfrm>
              <a:off x="4457114" y="3614721"/>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L-Shape 9">
              <a:extLst>
                <a:ext uri="{FF2B5EF4-FFF2-40B4-BE49-F238E27FC236}">
                  <a16:creationId xmlns:a16="http://schemas.microsoft.com/office/drawing/2014/main" id="{8E5617A5-D6AF-41F5-8E7B-A52062E5984F}"/>
                </a:ext>
              </a:extLst>
            </p:cNvPr>
            <p:cNvSpPr/>
            <p:nvPr/>
          </p:nvSpPr>
          <p:spPr>
            <a:xfrm rot="5400000">
              <a:off x="5602047" y="3047854"/>
              <a:ext cx="983663"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8CE878A7-2401-44FD-AB6B-6C16F5E8FDF9}"/>
                </a:ext>
              </a:extLst>
            </p:cNvPr>
            <p:cNvSpPr/>
            <p:nvPr/>
          </p:nvSpPr>
          <p:spPr>
            <a:xfrm>
              <a:off x="5201819" y="3879907"/>
              <a:ext cx="1910265" cy="1674459"/>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a:t>(2)</a:t>
              </a:r>
            </a:p>
            <a:p>
              <a:pPr marL="0" lvl="0" indent="0" algn="ctr" defTabSz="889000">
                <a:lnSpc>
                  <a:spcPct val="90000"/>
                </a:lnSpc>
                <a:spcBef>
                  <a:spcPct val="0"/>
                </a:spcBef>
                <a:spcAft>
                  <a:spcPct val="35000"/>
                </a:spcAft>
                <a:buNone/>
              </a:pPr>
              <a:r>
                <a:rPr lang="en-US" sz="2000" kern="1200"/>
                <a:t> Using the </a:t>
              </a:r>
              <a:r>
                <a:rPr lang="en-US" sz="2000" kern="1200" err="1"/>
                <a:t>Sagemaker</a:t>
              </a:r>
              <a:r>
                <a:rPr lang="en-US" sz="2000" kern="1200"/>
                <a:t> LDA algorithm </a:t>
              </a:r>
            </a:p>
          </p:txBody>
        </p:sp>
        <p:sp>
          <p:nvSpPr>
            <p:cNvPr id="12" name="Isosceles Triangle 11">
              <a:extLst>
                <a:ext uri="{FF2B5EF4-FFF2-40B4-BE49-F238E27FC236}">
                  <a16:creationId xmlns:a16="http://schemas.microsoft.com/office/drawing/2014/main" id="{9727AC2B-9CC7-46E4-B5B6-22712FDD9405}"/>
                </a:ext>
              </a:extLst>
            </p:cNvPr>
            <p:cNvSpPr/>
            <p:nvPr/>
          </p:nvSpPr>
          <p:spPr>
            <a:xfrm>
              <a:off x="6795652" y="3036047"/>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L-Shape 12">
              <a:extLst>
                <a:ext uri="{FF2B5EF4-FFF2-40B4-BE49-F238E27FC236}">
                  <a16:creationId xmlns:a16="http://schemas.microsoft.com/office/drawing/2014/main" id="{A3B8849A-7690-437D-91D8-120F8117D7B5}"/>
                </a:ext>
              </a:extLst>
            </p:cNvPr>
            <p:cNvSpPr/>
            <p:nvPr/>
          </p:nvSpPr>
          <p:spPr>
            <a:xfrm rot="5400000">
              <a:off x="7786476" y="2623290"/>
              <a:ext cx="983661" cy="180770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802585A-755C-4531-A910-C01B959E41B4}"/>
                </a:ext>
              </a:extLst>
            </p:cNvPr>
            <p:cNvSpPr/>
            <p:nvPr/>
          </p:nvSpPr>
          <p:spPr>
            <a:xfrm>
              <a:off x="7494509" y="3285810"/>
              <a:ext cx="1910265" cy="1674459"/>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a:t>(3) </a:t>
              </a:r>
            </a:p>
            <a:p>
              <a:pPr marL="0" lvl="0" indent="0" algn="ctr" defTabSz="889000">
                <a:lnSpc>
                  <a:spcPct val="90000"/>
                </a:lnSpc>
                <a:spcBef>
                  <a:spcPct val="0"/>
                </a:spcBef>
                <a:spcAft>
                  <a:spcPct val="35000"/>
                </a:spcAft>
                <a:buNone/>
              </a:pPr>
              <a:r>
                <a:rPr lang="en-US" sz="2000" kern="1200"/>
                <a:t>Using AWS Comprehend Topic Modeling</a:t>
              </a:r>
            </a:p>
          </p:txBody>
        </p:sp>
      </p:grpSp>
      <p:sp>
        <p:nvSpPr>
          <p:cNvPr id="17" name="TextBox 16">
            <a:extLst>
              <a:ext uri="{FF2B5EF4-FFF2-40B4-BE49-F238E27FC236}">
                <a16:creationId xmlns:a16="http://schemas.microsoft.com/office/drawing/2014/main" id="{5CFE00A2-B365-4AED-84E7-7BFB2B60D2CF}"/>
              </a:ext>
            </a:extLst>
          </p:cNvPr>
          <p:cNvSpPr txBox="1"/>
          <p:nvPr/>
        </p:nvSpPr>
        <p:spPr>
          <a:xfrm rot="20114774">
            <a:off x="8394174" y="5412848"/>
            <a:ext cx="2764708" cy="369332"/>
          </a:xfrm>
          <a:prstGeom prst="rect">
            <a:avLst/>
          </a:prstGeom>
          <a:noFill/>
        </p:spPr>
        <p:txBody>
          <a:bodyPr wrap="square" rtlCol="0">
            <a:spAutoFit/>
          </a:bodyPr>
          <a:lstStyle/>
          <a:p>
            <a:r>
              <a:rPr lang="en-US" dirty="0"/>
              <a:t>Our ML Process Map</a:t>
            </a:r>
          </a:p>
        </p:txBody>
      </p:sp>
      <p:sp>
        <p:nvSpPr>
          <p:cNvPr id="18" name="TextBox 17">
            <a:extLst>
              <a:ext uri="{FF2B5EF4-FFF2-40B4-BE49-F238E27FC236}">
                <a16:creationId xmlns:a16="http://schemas.microsoft.com/office/drawing/2014/main" id="{0E0F3727-6CFE-435C-BD64-85DC3CC9B2AA}"/>
              </a:ext>
            </a:extLst>
          </p:cNvPr>
          <p:cNvSpPr txBox="1"/>
          <p:nvPr/>
        </p:nvSpPr>
        <p:spPr>
          <a:xfrm>
            <a:off x="1460557" y="1260486"/>
            <a:ext cx="9793807" cy="461665"/>
          </a:xfrm>
          <a:prstGeom prst="rect">
            <a:avLst/>
          </a:prstGeom>
          <a:noFill/>
        </p:spPr>
        <p:txBody>
          <a:bodyPr wrap="square" rtlCol="0">
            <a:spAutoFit/>
          </a:bodyPr>
          <a:lstStyle/>
          <a:p>
            <a:r>
              <a:rPr lang="en-US" sz="2400" b="1" dirty="0">
                <a:latin typeface="Open Sans Semibold" panose="020B0706030804020204" pitchFamily="34" charset="0"/>
                <a:ea typeface="Open Sans Semibold" panose="020B0706030804020204" pitchFamily="34" charset="0"/>
                <a:cs typeface="Open Sans Semibold" panose="020B0706030804020204" pitchFamily="34" charset="0"/>
              </a:rPr>
              <a:t>Technologies used:  </a:t>
            </a:r>
            <a:endParaRPr lang="en-US" sz="2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TextBox 18">
            <a:extLst>
              <a:ext uri="{FF2B5EF4-FFF2-40B4-BE49-F238E27FC236}">
                <a16:creationId xmlns:a16="http://schemas.microsoft.com/office/drawing/2014/main" id="{F40C5004-19C3-4345-9E1D-B8107A1923D5}"/>
              </a:ext>
            </a:extLst>
          </p:cNvPr>
          <p:cNvSpPr txBox="1"/>
          <p:nvPr/>
        </p:nvSpPr>
        <p:spPr>
          <a:xfrm>
            <a:off x="6357460" y="1726145"/>
            <a:ext cx="3509188" cy="1477328"/>
          </a:xfrm>
          <a:prstGeom prst="rect">
            <a:avLst/>
          </a:prstGeom>
          <a:noFill/>
        </p:spPr>
        <p:txBody>
          <a:bodyPr wrap="square" rtlCol="0">
            <a:spAutoFit/>
          </a:bodyPr>
          <a:lstStyle/>
          <a:p>
            <a:r>
              <a:rPr lang="en-US" dirty="0"/>
              <a:t>	</a:t>
            </a:r>
            <a:r>
              <a:rPr lang="en-US" dirty="0">
                <a:solidFill>
                  <a:schemeClr val="accent2">
                    <a:lumMod val="40000"/>
                    <a:lumOff val="60000"/>
                  </a:schemeClr>
                </a:solidFill>
              </a:rPr>
              <a:t>AWS </a:t>
            </a:r>
            <a:r>
              <a:rPr lang="en-US" dirty="0" err="1">
                <a:solidFill>
                  <a:schemeClr val="accent2">
                    <a:lumMod val="40000"/>
                    <a:lumOff val="60000"/>
                  </a:schemeClr>
                </a:solidFill>
              </a:rPr>
              <a:t>Sagemaker</a:t>
            </a:r>
            <a:endParaRPr lang="en-US" dirty="0">
              <a:solidFill>
                <a:schemeClr val="accent2">
                  <a:lumMod val="40000"/>
                  <a:lumOff val="60000"/>
                </a:schemeClr>
              </a:solidFill>
            </a:endParaRPr>
          </a:p>
          <a:p>
            <a:r>
              <a:rPr lang="en-US" dirty="0"/>
              <a:t>	- Platform to build, train 	and deploy models</a:t>
            </a:r>
          </a:p>
          <a:p>
            <a:r>
              <a:rPr lang="en-US" dirty="0"/>
              <a:t>	- Comes with sample 	algorithm implementations</a:t>
            </a:r>
          </a:p>
        </p:txBody>
      </p:sp>
      <p:sp>
        <p:nvSpPr>
          <p:cNvPr id="20" name="TextBox 19">
            <a:extLst>
              <a:ext uri="{FF2B5EF4-FFF2-40B4-BE49-F238E27FC236}">
                <a16:creationId xmlns:a16="http://schemas.microsoft.com/office/drawing/2014/main" id="{2E72FA36-B7A6-4E5C-8890-F8816C92E0CE}"/>
              </a:ext>
            </a:extLst>
          </p:cNvPr>
          <p:cNvSpPr txBox="1"/>
          <p:nvPr/>
        </p:nvSpPr>
        <p:spPr>
          <a:xfrm>
            <a:off x="2500238" y="1642515"/>
            <a:ext cx="3064287" cy="1754326"/>
          </a:xfrm>
          <a:prstGeom prst="rect">
            <a:avLst/>
          </a:prstGeom>
          <a:noFill/>
        </p:spPr>
        <p:txBody>
          <a:bodyPr wrap="square" rtlCol="0">
            <a:spAutoFit/>
          </a:bodyPr>
          <a:lstStyle/>
          <a:p>
            <a:r>
              <a:rPr lang="en-US" dirty="0">
                <a:solidFill>
                  <a:schemeClr val="accent2">
                    <a:lumMod val="40000"/>
                    <a:lumOff val="60000"/>
                  </a:schemeClr>
                </a:solidFill>
              </a:rPr>
              <a:t>AWS Comprehend</a:t>
            </a:r>
          </a:p>
          <a:p>
            <a:r>
              <a:rPr lang="en-US" dirty="0"/>
              <a:t>	- Detects Key Phrases</a:t>
            </a:r>
          </a:p>
          <a:p>
            <a:r>
              <a:rPr lang="en-US" dirty="0"/>
              <a:t>	- Detects Entities </a:t>
            </a:r>
          </a:p>
          <a:p>
            <a:r>
              <a:rPr lang="en-US" dirty="0"/>
              <a:t>	- Detects Syntax</a:t>
            </a:r>
          </a:p>
          <a:p>
            <a:r>
              <a:rPr lang="en-US" dirty="0"/>
              <a:t>	- Detects Sentiment</a:t>
            </a:r>
          </a:p>
          <a:p>
            <a:r>
              <a:rPr lang="en-US" dirty="0"/>
              <a:t>	- Topic Modeling</a:t>
            </a:r>
          </a:p>
        </p:txBody>
      </p:sp>
    </p:spTree>
    <p:extLst>
      <p:ext uri="{BB962C8B-B14F-4D97-AF65-F5344CB8AC3E}">
        <p14:creationId xmlns:p14="http://schemas.microsoft.com/office/powerpoint/2010/main" val="274149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52CBDC-AC32-4A46-9D95-843E1C400B9C}"/>
              </a:ext>
            </a:extLst>
          </p:cNvPr>
          <p:cNvGrpSpPr/>
          <p:nvPr/>
        </p:nvGrpSpPr>
        <p:grpSpPr>
          <a:xfrm>
            <a:off x="1039028" y="55719"/>
            <a:ext cx="3352862" cy="1280468"/>
            <a:chOff x="2699503" y="3035309"/>
            <a:chExt cx="6790875" cy="3567582"/>
          </a:xfrm>
        </p:grpSpPr>
        <p:sp>
          <p:nvSpPr>
            <p:cNvPr id="5" name="L-Shape 4">
              <a:extLst>
                <a:ext uri="{FF2B5EF4-FFF2-40B4-BE49-F238E27FC236}">
                  <a16:creationId xmlns:a16="http://schemas.microsoft.com/office/drawing/2014/main" id="{B01A4F30-6F2F-4D27-B81F-E6EFBFBC8A40}"/>
                </a:ext>
              </a:extLst>
            </p:cNvPr>
            <p:cNvSpPr/>
            <p:nvPr/>
          </p:nvSpPr>
          <p:spPr>
            <a:xfrm rot="5400000">
              <a:off x="2531963" y="4319431"/>
              <a:ext cx="2451000" cy="2115920"/>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06B19409-13A1-4592-9B37-83E407A52871}"/>
                </a:ext>
              </a:extLst>
            </p:cNvPr>
            <p:cNvSpPr/>
            <p:nvPr/>
          </p:nvSpPr>
          <p:spPr>
            <a:xfrm>
              <a:off x="2901976" y="4542143"/>
              <a:ext cx="2132881" cy="1271604"/>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1100" b="1" kern="1200" err="1">
                  <a:latin typeface="Aharoni" panose="02010803020104030203" pitchFamily="2" charset="-79"/>
                  <a:cs typeface="Aharoni" panose="02010803020104030203" pitchFamily="2" charset="-79"/>
                </a:rPr>
                <a:t>SageMaker’s</a:t>
              </a:r>
              <a:r>
                <a:rPr lang="en-US" sz="1100" b="1" kern="1200">
                  <a:latin typeface="Aharoni" panose="02010803020104030203" pitchFamily="2" charset="-79"/>
                  <a:cs typeface="Aharoni" panose="02010803020104030203" pitchFamily="2" charset="-79"/>
                </a:rPr>
                <a:t> Word2Vec Algorithm </a:t>
              </a:r>
            </a:p>
          </p:txBody>
        </p:sp>
        <p:sp>
          <p:nvSpPr>
            <p:cNvPr id="7" name="Isosceles Triangle 6">
              <a:extLst>
                <a:ext uri="{FF2B5EF4-FFF2-40B4-BE49-F238E27FC236}">
                  <a16:creationId xmlns:a16="http://schemas.microsoft.com/office/drawing/2014/main" id="{8C8D2F71-3E1D-4398-918A-58D5B781B96A}"/>
                </a:ext>
              </a:extLst>
            </p:cNvPr>
            <p:cNvSpPr/>
            <p:nvPr/>
          </p:nvSpPr>
          <p:spPr>
            <a:xfrm>
              <a:off x="4457114" y="3614721"/>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L-Shape 7">
              <a:extLst>
                <a:ext uri="{FF2B5EF4-FFF2-40B4-BE49-F238E27FC236}">
                  <a16:creationId xmlns:a16="http://schemas.microsoft.com/office/drawing/2014/main" id="{E6CD3398-147E-4AFD-BC5F-378EE352D1A0}"/>
                </a:ext>
              </a:extLst>
            </p:cNvPr>
            <p:cNvSpPr/>
            <p:nvPr/>
          </p:nvSpPr>
          <p:spPr>
            <a:xfrm rot="5400000">
              <a:off x="5458077" y="3191824"/>
              <a:ext cx="1271604"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916070E2-6463-4CEF-BC13-15257539B604}"/>
                </a:ext>
              </a:extLst>
            </p:cNvPr>
            <p:cNvSpPr/>
            <p:nvPr/>
          </p:nvSpPr>
          <p:spPr>
            <a:xfrm>
              <a:off x="5352882" y="3795843"/>
              <a:ext cx="1798957" cy="1089746"/>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700" kern="1200"/>
                <a:t>Using the </a:t>
              </a:r>
              <a:r>
                <a:rPr lang="en-US" sz="700" kern="1200" err="1"/>
                <a:t>Sagemaker</a:t>
              </a:r>
              <a:r>
                <a:rPr lang="en-US" sz="700" kern="1200"/>
                <a:t> LDA algorithm </a:t>
              </a:r>
            </a:p>
          </p:txBody>
        </p:sp>
        <p:sp>
          <p:nvSpPr>
            <p:cNvPr id="10" name="Isosceles Triangle 9">
              <a:extLst>
                <a:ext uri="{FF2B5EF4-FFF2-40B4-BE49-F238E27FC236}">
                  <a16:creationId xmlns:a16="http://schemas.microsoft.com/office/drawing/2014/main" id="{355BE2A2-EC7D-4B30-9BAD-66C77464FF74}"/>
                </a:ext>
              </a:extLst>
            </p:cNvPr>
            <p:cNvSpPr/>
            <p:nvPr/>
          </p:nvSpPr>
          <p:spPr>
            <a:xfrm>
              <a:off x="6795652" y="3036047"/>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L-Shape 10">
              <a:extLst>
                <a:ext uri="{FF2B5EF4-FFF2-40B4-BE49-F238E27FC236}">
                  <a16:creationId xmlns:a16="http://schemas.microsoft.com/office/drawing/2014/main" id="{34583149-E57F-4E8B-A36A-4BB1AAA7FCE2}"/>
                </a:ext>
              </a:extLst>
            </p:cNvPr>
            <p:cNvSpPr/>
            <p:nvPr/>
          </p:nvSpPr>
          <p:spPr>
            <a:xfrm rot="5400000">
              <a:off x="7796615" y="2613150"/>
              <a:ext cx="1271604"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E9790E14-8F6A-460F-A86E-4261CF711D29}"/>
                </a:ext>
              </a:extLst>
            </p:cNvPr>
            <p:cNvSpPr/>
            <p:nvPr/>
          </p:nvSpPr>
          <p:spPr>
            <a:xfrm>
              <a:off x="7706260" y="3355426"/>
              <a:ext cx="1784118" cy="1271606"/>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600" kern="1200"/>
                <a:t>Using AWS Comprehend Topic Modeling</a:t>
              </a:r>
            </a:p>
          </p:txBody>
        </p:sp>
      </p:grpSp>
      <p:pic>
        <p:nvPicPr>
          <p:cNvPr id="1026" name="Picture 2">
            <a:extLst>
              <a:ext uri="{FF2B5EF4-FFF2-40B4-BE49-F238E27FC236}">
                <a16:creationId xmlns:a16="http://schemas.microsoft.com/office/drawing/2014/main" id="{20B395F9-B44F-4028-9E2F-05B0DF22F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2" t="4713" r="1617" b="-1251"/>
          <a:stretch/>
        </p:blipFill>
        <p:spPr bwMode="auto">
          <a:xfrm>
            <a:off x="4625250" y="55719"/>
            <a:ext cx="6651312" cy="694504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77F55A7C-5FF2-4757-A92F-2E5861A90A82}"/>
              </a:ext>
            </a:extLst>
          </p:cNvPr>
          <p:cNvSpPr/>
          <p:nvPr/>
        </p:nvSpPr>
        <p:spPr>
          <a:xfrm>
            <a:off x="1039028" y="5082209"/>
            <a:ext cx="3524730" cy="1637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400" dirty="0" err="1"/>
              <a:t>Sagemaker</a:t>
            </a:r>
            <a:r>
              <a:rPr lang="en-US" sz="1400" dirty="0"/>
              <a:t> Word2Vec did not give us the </a:t>
            </a:r>
            <a:r>
              <a:rPr lang="en-US" sz="1400" dirty="0">
                <a:solidFill>
                  <a:schemeClr val="bg2">
                    <a:lumMod val="90000"/>
                    <a:lumOff val="10000"/>
                  </a:schemeClr>
                </a:solidFill>
              </a:rPr>
              <a:t>output format </a:t>
            </a:r>
            <a:r>
              <a:rPr lang="en-US" sz="1400" dirty="0"/>
              <a:t>we were looking for. </a:t>
            </a:r>
          </a:p>
          <a:p>
            <a:pPr marL="171450" indent="-171450" algn="ctr">
              <a:buFont typeface="Arial" panose="020B0604020202020204" pitchFamily="34" charset="0"/>
              <a:buChar char="•"/>
            </a:pPr>
            <a:r>
              <a:rPr lang="en-US" sz="1400" dirty="0"/>
              <a:t>Words grouping instead of </a:t>
            </a:r>
            <a:r>
              <a:rPr lang="en-US" sz="1400" dirty="0">
                <a:solidFill>
                  <a:schemeClr val="tx2">
                    <a:lumMod val="75000"/>
                  </a:schemeClr>
                </a:solidFill>
              </a:rPr>
              <a:t>ticket grouping</a:t>
            </a:r>
            <a:r>
              <a:rPr lang="en-US" sz="1400" dirty="0"/>
              <a:t>. </a:t>
            </a:r>
          </a:p>
          <a:p>
            <a:pPr marL="171450" indent="-171450" algn="ctr">
              <a:buFont typeface="Arial" panose="020B0604020202020204" pitchFamily="34" charset="0"/>
              <a:buChar char="•"/>
            </a:pPr>
            <a:r>
              <a:rPr lang="en-US" sz="1400" dirty="0"/>
              <a:t>No easy or straightforward way to </a:t>
            </a:r>
            <a:r>
              <a:rPr lang="en-US" sz="1400" dirty="0">
                <a:solidFill>
                  <a:schemeClr val="accent2">
                    <a:lumMod val="60000"/>
                    <a:lumOff val="40000"/>
                  </a:schemeClr>
                </a:solidFill>
              </a:rPr>
              <a:t>make use of the word groupings</a:t>
            </a:r>
            <a:r>
              <a:rPr lang="en-US" sz="1400" dirty="0">
                <a:solidFill>
                  <a:schemeClr val="accent2"/>
                </a:solidFill>
              </a:rPr>
              <a:t> </a:t>
            </a:r>
            <a:r>
              <a:rPr lang="en-US" sz="1400" dirty="0"/>
              <a:t>for our purposes.</a:t>
            </a:r>
          </a:p>
        </p:txBody>
      </p:sp>
      <p:sp>
        <p:nvSpPr>
          <p:cNvPr id="3" name="Rectangle 2">
            <a:extLst>
              <a:ext uri="{FF2B5EF4-FFF2-40B4-BE49-F238E27FC236}">
                <a16:creationId xmlns:a16="http://schemas.microsoft.com/office/drawing/2014/main" id="{9940B3F5-AA0F-4A7F-9020-5C1F97848750}"/>
              </a:ext>
            </a:extLst>
          </p:cNvPr>
          <p:cNvSpPr/>
          <p:nvPr/>
        </p:nvSpPr>
        <p:spPr>
          <a:xfrm>
            <a:off x="7070681" y="55719"/>
            <a:ext cx="4205881" cy="674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28B8A53-7069-4D63-B63F-8B864AF69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69" t="19057" r="43791" b="29753"/>
          <a:stretch/>
        </p:blipFill>
        <p:spPr bwMode="auto">
          <a:xfrm>
            <a:off x="7197820" y="176581"/>
            <a:ext cx="3994837" cy="654354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6FC3DF45-9C81-4A73-BEF6-838912071EBC}"/>
              </a:ext>
            </a:extLst>
          </p:cNvPr>
          <p:cNvCxnSpPr>
            <a:cxnSpLocks/>
          </p:cNvCxnSpPr>
          <p:nvPr/>
        </p:nvCxnSpPr>
        <p:spPr>
          <a:xfrm flipV="1">
            <a:off x="5862181" y="1561811"/>
            <a:ext cx="1691014" cy="101757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828A2A-0E38-4D2F-AF00-D6C669AD3EA4}"/>
              </a:ext>
            </a:extLst>
          </p:cNvPr>
          <p:cNvCxnSpPr>
            <a:cxnSpLocks/>
          </p:cNvCxnSpPr>
          <p:nvPr/>
        </p:nvCxnSpPr>
        <p:spPr>
          <a:xfrm>
            <a:off x="5862181" y="2559113"/>
            <a:ext cx="1553227" cy="135012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A1A2C821-3029-4747-8A1F-C9E131EFABC1}"/>
              </a:ext>
            </a:extLst>
          </p:cNvPr>
          <p:cNvSpPr>
            <a:spLocks noGrp="1"/>
          </p:cNvSpPr>
          <p:nvPr>
            <p:ph type="title"/>
          </p:nvPr>
        </p:nvSpPr>
        <p:spPr>
          <a:xfrm rot="5400000">
            <a:off x="8349654" y="3137330"/>
            <a:ext cx="6858000" cy="583341"/>
          </a:xfrm>
        </p:spPr>
        <p:txBody>
          <a:bodyPr>
            <a:normAutofit fontScale="90000"/>
          </a:bodyPr>
          <a:lstStyle/>
          <a:p>
            <a:pPr algn="ctr"/>
            <a:r>
              <a:rPr lang="en-US" sz="2800" dirty="0"/>
              <a:t>PROCESSING TICKETS - MACHINE LEARNING</a:t>
            </a:r>
          </a:p>
        </p:txBody>
      </p:sp>
      <p:sp>
        <p:nvSpPr>
          <p:cNvPr id="32" name="Arrow: Down 31">
            <a:extLst>
              <a:ext uri="{FF2B5EF4-FFF2-40B4-BE49-F238E27FC236}">
                <a16:creationId xmlns:a16="http://schemas.microsoft.com/office/drawing/2014/main" id="{88083B83-7690-4576-B60C-2C7B4CE54C3D}"/>
              </a:ext>
            </a:extLst>
          </p:cNvPr>
          <p:cNvSpPr/>
          <p:nvPr/>
        </p:nvSpPr>
        <p:spPr>
          <a:xfrm>
            <a:off x="3274608" y="1405186"/>
            <a:ext cx="159757" cy="391129"/>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196785D-4950-49AB-A145-88798F38E773}"/>
              </a:ext>
            </a:extLst>
          </p:cNvPr>
          <p:cNvSpPr/>
          <p:nvPr/>
        </p:nvSpPr>
        <p:spPr>
          <a:xfrm>
            <a:off x="3460674" y="3049845"/>
            <a:ext cx="159757" cy="391129"/>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Down 36">
            <a:extLst>
              <a:ext uri="{FF2B5EF4-FFF2-40B4-BE49-F238E27FC236}">
                <a16:creationId xmlns:a16="http://schemas.microsoft.com/office/drawing/2014/main" id="{F96EE674-B350-4157-AE29-B21D14C11934}"/>
              </a:ext>
            </a:extLst>
          </p:cNvPr>
          <p:cNvSpPr/>
          <p:nvPr/>
        </p:nvSpPr>
        <p:spPr>
          <a:xfrm>
            <a:off x="2121330" y="2146587"/>
            <a:ext cx="159757" cy="3911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47DD919-FA20-416F-8035-9F20EFE274AB}"/>
              </a:ext>
            </a:extLst>
          </p:cNvPr>
          <p:cNvSpPr txBox="1"/>
          <p:nvPr/>
        </p:nvSpPr>
        <p:spPr>
          <a:xfrm>
            <a:off x="1561375" y="1452950"/>
            <a:ext cx="1450478" cy="369332"/>
          </a:xfrm>
          <a:prstGeom prst="rect">
            <a:avLst/>
          </a:prstGeom>
          <a:noFill/>
        </p:spPr>
        <p:txBody>
          <a:bodyPr wrap="square" rtlCol="0">
            <a:spAutoFit/>
          </a:bodyPr>
          <a:lstStyle/>
          <a:p>
            <a:r>
              <a:rPr lang="en-US" dirty="0"/>
              <a:t>WORDS</a:t>
            </a:r>
          </a:p>
        </p:txBody>
      </p:sp>
      <p:sp>
        <p:nvSpPr>
          <p:cNvPr id="39" name="TextBox 38">
            <a:extLst>
              <a:ext uri="{FF2B5EF4-FFF2-40B4-BE49-F238E27FC236}">
                <a16:creationId xmlns:a16="http://schemas.microsoft.com/office/drawing/2014/main" id="{7BDB176A-CE46-4E61-8074-C44A1B054C93}"/>
              </a:ext>
            </a:extLst>
          </p:cNvPr>
          <p:cNvSpPr txBox="1"/>
          <p:nvPr/>
        </p:nvSpPr>
        <p:spPr>
          <a:xfrm>
            <a:off x="2895192" y="2123579"/>
            <a:ext cx="1450478" cy="369332"/>
          </a:xfrm>
          <a:prstGeom prst="rect">
            <a:avLst/>
          </a:prstGeom>
          <a:noFill/>
        </p:spPr>
        <p:txBody>
          <a:bodyPr wrap="square" rtlCol="0">
            <a:spAutoFit/>
          </a:bodyPr>
          <a:lstStyle/>
          <a:p>
            <a:r>
              <a:rPr lang="en-US" dirty="0"/>
              <a:t>VECTORS</a:t>
            </a:r>
          </a:p>
        </p:txBody>
      </p:sp>
      <p:sp>
        <p:nvSpPr>
          <p:cNvPr id="40" name="TextBox 39">
            <a:extLst>
              <a:ext uri="{FF2B5EF4-FFF2-40B4-BE49-F238E27FC236}">
                <a16:creationId xmlns:a16="http://schemas.microsoft.com/office/drawing/2014/main" id="{C630D7F0-3C5A-4F03-B23A-339013F2100F}"/>
              </a:ext>
            </a:extLst>
          </p:cNvPr>
          <p:cNvSpPr txBox="1"/>
          <p:nvPr/>
        </p:nvSpPr>
        <p:spPr>
          <a:xfrm>
            <a:off x="1173002" y="2725503"/>
            <a:ext cx="2050199" cy="923330"/>
          </a:xfrm>
          <a:prstGeom prst="rect">
            <a:avLst/>
          </a:prstGeom>
          <a:noFill/>
        </p:spPr>
        <p:txBody>
          <a:bodyPr wrap="square" rtlCol="0">
            <a:spAutoFit/>
          </a:bodyPr>
          <a:lstStyle/>
          <a:p>
            <a:pPr algn="ctr"/>
            <a:r>
              <a:rPr lang="en-US" dirty="0"/>
              <a:t>HIDDEN LAYER MATRIX MULTIPLICATION</a:t>
            </a:r>
          </a:p>
        </p:txBody>
      </p:sp>
      <p:sp>
        <p:nvSpPr>
          <p:cNvPr id="42" name="Arrow: Down 41">
            <a:extLst>
              <a:ext uri="{FF2B5EF4-FFF2-40B4-BE49-F238E27FC236}">
                <a16:creationId xmlns:a16="http://schemas.microsoft.com/office/drawing/2014/main" id="{3A38AC54-67B3-4E5B-9B2F-534DF0A99C61}"/>
              </a:ext>
            </a:extLst>
          </p:cNvPr>
          <p:cNvSpPr/>
          <p:nvPr/>
        </p:nvSpPr>
        <p:spPr>
          <a:xfrm>
            <a:off x="2101888" y="4132497"/>
            <a:ext cx="159757" cy="39112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A1CB32C-A896-498F-982D-6247A2FF8497}"/>
              </a:ext>
            </a:extLst>
          </p:cNvPr>
          <p:cNvSpPr txBox="1"/>
          <p:nvPr/>
        </p:nvSpPr>
        <p:spPr>
          <a:xfrm>
            <a:off x="2458371" y="3727896"/>
            <a:ext cx="2050199" cy="1200329"/>
          </a:xfrm>
          <a:prstGeom prst="rect">
            <a:avLst/>
          </a:prstGeom>
          <a:noFill/>
        </p:spPr>
        <p:txBody>
          <a:bodyPr wrap="square" rtlCol="0">
            <a:spAutoFit/>
          </a:bodyPr>
          <a:lstStyle/>
          <a:p>
            <a:pPr algn="ctr"/>
            <a:r>
              <a:rPr lang="en-US" dirty="0"/>
              <a:t>COSINE ANALYSIS OF THESE RESULTANT VECTORS</a:t>
            </a:r>
          </a:p>
        </p:txBody>
      </p:sp>
    </p:spTree>
    <p:extLst>
      <p:ext uri="{BB962C8B-B14F-4D97-AF65-F5344CB8AC3E}">
        <p14:creationId xmlns:p14="http://schemas.microsoft.com/office/powerpoint/2010/main" val="244998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18AF68E-8B48-461C-A101-CD64DD06FA40}"/>
              </a:ext>
            </a:extLst>
          </p:cNvPr>
          <p:cNvGrpSpPr/>
          <p:nvPr/>
        </p:nvGrpSpPr>
        <p:grpSpPr>
          <a:xfrm>
            <a:off x="1092937" y="55718"/>
            <a:ext cx="3298953" cy="1123930"/>
            <a:chOff x="2808689" y="3035309"/>
            <a:chExt cx="6681689" cy="3131446"/>
          </a:xfrm>
        </p:grpSpPr>
        <p:sp>
          <p:nvSpPr>
            <p:cNvPr id="17" name="L-Shape 16">
              <a:extLst>
                <a:ext uri="{FF2B5EF4-FFF2-40B4-BE49-F238E27FC236}">
                  <a16:creationId xmlns:a16="http://schemas.microsoft.com/office/drawing/2014/main" id="{1D09732E-8B6A-4912-89D9-592F192426F6}"/>
                </a:ext>
              </a:extLst>
            </p:cNvPr>
            <p:cNvSpPr/>
            <p:nvPr/>
          </p:nvSpPr>
          <p:spPr>
            <a:xfrm rot="5400000">
              <a:off x="3307016" y="3727708"/>
              <a:ext cx="1119268"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BAAD40F6-DBE4-4C76-82EC-5B11F55007BC}"/>
                </a:ext>
              </a:extLst>
            </p:cNvPr>
            <p:cNvSpPr/>
            <p:nvPr/>
          </p:nvSpPr>
          <p:spPr>
            <a:xfrm>
              <a:off x="3110285" y="4451362"/>
              <a:ext cx="1648425" cy="668608"/>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600" strike="sngStrike" kern="1200" err="1">
                  <a:cs typeface="Aharoni" panose="02010803020104030203" pitchFamily="2" charset="-79"/>
                </a:rPr>
                <a:t>SageMaker’s</a:t>
              </a:r>
              <a:r>
                <a:rPr lang="en-US" sz="600" strike="sngStrike" kern="1200">
                  <a:cs typeface="Aharoni" panose="02010803020104030203" pitchFamily="2" charset="-79"/>
                </a:rPr>
                <a:t> </a:t>
              </a:r>
              <a:r>
                <a:rPr lang="en-US" sz="600" strike="sngStrike">
                  <a:cs typeface="Aharoni" panose="02010803020104030203" pitchFamily="2" charset="-79"/>
                </a:rPr>
                <a:t>Word</a:t>
              </a:r>
              <a:r>
                <a:rPr lang="en-US" sz="600" strike="sngStrike" kern="1200">
                  <a:cs typeface="Aharoni" panose="02010803020104030203" pitchFamily="2" charset="-79"/>
                </a:rPr>
                <a:t>2Vec Algorithm </a:t>
              </a:r>
            </a:p>
          </p:txBody>
        </p:sp>
        <p:sp>
          <p:nvSpPr>
            <p:cNvPr id="19" name="Isosceles Triangle 18">
              <a:extLst>
                <a:ext uri="{FF2B5EF4-FFF2-40B4-BE49-F238E27FC236}">
                  <a16:creationId xmlns:a16="http://schemas.microsoft.com/office/drawing/2014/main" id="{E6F36633-2BF4-4DE8-91EC-5FDE19DA54F2}"/>
                </a:ext>
              </a:extLst>
            </p:cNvPr>
            <p:cNvSpPr/>
            <p:nvPr/>
          </p:nvSpPr>
          <p:spPr>
            <a:xfrm>
              <a:off x="4457114" y="3614721"/>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L-Shape 19">
              <a:extLst>
                <a:ext uri="{FF2B5EF4-FFF2-40B4-BE49-F238E27FC236}">
                  <a16:creationId xmlns:a16="http://schemas.microsoft.com/office/drawing/2014/main" id="{A76AE748-7DF1-45F3-80D5-93B066D071E2}"/>
                </a:ext>
              </a:extLst>
            </p:cNvPr>
            <p:cNvSpPr/>
            <p:nvPr/>
          </p:nvSpPr>
          <p:spPr>
            <a:xfrm rot="5400000">
              <a:off x="5080849" y="3569051"/>
              <a:ext cx="2026060"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93D2E2E7-93AE-440B-88A2-765E0FDC494B}"/>
                </a:ext>
              </a:extLst>
            </p:cNvPr>
            <p:cNvSpPr/>
            <p:nvPr/>
          </p:nvSpPr>
          <p:spPr>
            <a:xfrm>
              <a:off x="5256414" y="3840052"/>
              <a:ext cx="1910268" cy="2326703"/>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1100" kern="1200">
                  <a:latin typeface="Aharoni" panose="02010803020104030203" pitchFamily="2" charset="-79"/>
                  <a:cs typeface="Aharoni" panose="02010803020104030203" pitchFamily="2" charset="-79"/>
                </a:rPr>
                <a:t>Using the </a:t>
              </a:r>
              <a:r>
                <a:rPr lang="en-US" sz="1100" kern="1200" err="1">
                  <a:latin typeface="Aharoni" panose="02010803020104030203" pitchFamily="2" charset="-79"/>
                  <a:cs typeface="Aharoni" panose="02010803020104030203" pitchFamily="2" charset="-79"/>
                </a:rPr>
                <a:t>Sagemaker</a:t>
              </a:r>
              <a:r>
                <a:rPr lang="en-US" sz="1100" kern="1200">
                  <a:latin typeface="Aharoni" panose="02010803020104030203" pitchFamily="2" charset="-79"/>
                  <a:cs typeface="Aharoni" panose="02010803020104030203" pitchFamily="2" charset="-79"/>
                </a:rPr>
                <a:t> LDA algorithm </a:t>
              </a:r>
            </a:p>
          </p:txBody>
        </p:sp>
        <p:sp>
          <p:nvSpPr>
            <p:cNvPr id="22" name="Isosceles Triangle 21">
              <a:extLst>
                <a:ext uri="{FF2B5EF4-FFF2-40B4-BE49-F238E27FC236}">
                  <a16:creationId xmlns:a16="http://schemas.microsoft.com/office/drawing/2014/main" id="{5F1EDD4B-F537-4EB7-917A-E0BE6506BD39}"/>
                </a:ext>
              </a:extLst>
            </p:cNvPr>
            <p:cNvSpPr/>
            <p:nvPr/>
          </p:nvSpPr>
          <p:spPr>
            <a:xfrm>
              <a:off x="6795652" y="3036047"/>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L-Shape 22">
              <a:extLst>
                <a:ext uri="{FF2B5EF4-FFF2-40B4-BE49-F238E27FC236}">
                  <a16:creationId xmlns:a16="http://schemas.microsoft.com/office/drawing/2014/main" id="{6037D871-802C-42E0-B51D-0311E33F9937}"/>
                </a:ext>
              </a:extLst>
            </p:cNvPr>
            <p:cNvSpPr/>
            <p:nvPr/>
          </p:nvSpPr>
          <p:spPr>
            <a:xfrm rot="5400000">
              <a:off x="7796615" y="2613150"/>
              <a:ext cx="1271604"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1EF0ABC2-7B6E-462F-A1BA-98071B00864F}"/>
                </a:ext>
              </a:extLst>
            </p:cNvPr>
            <p:cNvSpPr/>
            <p:nvPr/>
          </p:nvSpPr>
          <p:spPr>
            <a:xfrm>
              <a:off x="7706260" y="3355426"/>
              <a:ext cx="1784118" cy="1271606"/>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600" kern="1200"/>
                <a:t>Using AWS Comprehend Topic Modeling</a:t>
              </a:r>
            </a:p>
          </p:txBody>
        </p:sp>
      </p:grpSp>
      <p:pic>
        <p:nvPicPr>
          <p:cNvPr id="3" name="Picture 2">
            <a:extLst>
              <a:ext uri="{FF2B5EF4-FFF2-40B4-BE49-F238E27FC236}">
                <a16:creationId xmlns:a16="http://schemas.microsoft.com/office/drawing/2014/main" id="{50643E59-A4AE-48C2-BA21-F1DD2DDAC5C1}"/>
              </a:ext>
            </a:extLst>
          </p:cNvPr>
          <p:cNvPicPr>
            <a:picLocks noChangeAspect="1"/>
          </p:cNvPicPr>
          <p:nvPr/>
        </p:nvPicPr>
        <p:blipFill>
          <a:blip r:embed="rId3"/>
          <a:stretch>
            <a:fillRect/>
          </a:stretch>
        </p:blipFill>
        <p:spPr>
          <a:xfrm>
            <a:off x="1290803" y="4002351"/>
            <a:ext cx="3615906" cy="1160564"/>
          </a:xfrm>
          <a:prstGeom prst="rect">
            <a:avLst/>
          </a:prstGeom>
        </p:spPr>
      </p:pic>
      <p:pic>
        <p:nvPicPr>
          <p:cNvPr id="25" name="Picture 24">
            <a:extLst>
              <a:ext uri="{FF2B5EF4-FFF2-40B4-BE49-F238E27FC236}">
                <a16:creationId xmlns:a16="http://schemas.microsoft.com/office/drawing/2014/main" id="{006422F3-414A-41C2-BE3E-2D21FC25DD32}"/>
              </a:ext>
            </a:extLst>
          </p:cNvPr>
          <p:cNvPicPr>
            <a:picLocks noChangeAspect="1"/>
          </p:cNvPicPr>
          <p:nvPr/>
        </p:nvPicPr>
        <p:blipFill>
          <a:blip r:embed="rId4"/>
          <a:stretch>
            <a:fillRect/>
          </a:stretch>
        </p:blipFill>
        <p:spPr>
          <a:xfrm>
            <a:off x="1312255" y="5433757"/>
            <a:ext cx="6350465" cy="1160564"/>
          </a:xfrm>
          <a:prstGeom prst="rect">
            <a:avLst/>
          </a:prstGeom>
        </p:spPr>
      </p:pic>
      <p:graphicFrame>
        <p:nvGraphicFramePr>
          <p:cNvPr id="28" name="Table 27">
            <a:extLst>
              <a:ext uri="{FF2B5EF4-FFF2-40B4-BE49-F238E27FC236}">
                <a16:creationId xmlns:a16="http://schemas.microsoft.com/office/drawing/2014/main" id="{7BE6077A-6F42-4FF0-BF65-CF2A66A3C82F}"/>
              </a:ext>
            </a:extLst>
          </p:cNvPr>
          <p:cNvGraphicFramePr>
            <a:graphicFrameLocks noGrp="1"/>
          </p:cNvGraphicFramePr>
          <p:nvPr>
            <p:extLst>
              <p:ext uri="{D42A27DB-BD31-4B8C-83A1-F6EECF244321}">
                <p14:modId xmlns:p14="http://schemas.microsoft.com/office/powerpoint/2010/main" val="3623147870"/>
              </p:ext>
            </p:extLst>
          </p:nvPr>
        </p:nvGraphicFramePr>
        <p:xfrm>
          <a:off x="4503403" y="393042"/>
          <a:ext cx="6660867" cy="1727719"/>
        </p:xfrm>
        <a:graphic>
          <a:graphicData uri="http://schemas.openxmlformats.org/drawingml/2006/table">
            <a:tbl>
              <a:tblPr firstRow="1" bandRow="1">
                <a:tableStyleId>{16D9F66E-5EB9-4882-86FB-DCBF35E3C3E4}</a:tableStyleId>
              </a:tblPr>
              <a:tblGrid>
                <a:gridCol w="766252">
                  <a:extLst>
                    <a:ext uri="{9D8B030D-6E8A-4147-A177-3AD203B41FA5}">
                      <a16:colId xmlns:a16="http://schemas.microsoft.com/office/drawing/2014/main" val="3583748291"/>
                    </a:ext>
                  </a:extLst>
                </a:gridCol>
                <a:gridCol w="3064574">
                  <a:extLst>
                    <a:ext uri="{9D8B030D-6E8A-4147-A177-3AD203B41FA5}">
                      <a16:colId xmlns:a16="http://schemas.microsoft.com/office/drawing/2014/main" val="1700522416"/>
                    </a:ext>
                  </a:extLst>
                </a:gridCol>
                <a:gridCol w="2830041">
                  <a:extLst>
                    <a:ext uri="{9D8B030D-6E8A-4147-A177-3AD203B41FA5}">
                      <a16:colId xmlns:a16="http://schemas.microsoft.com/office/drawing/2014/main" val="2177651935"/>
                    </a:ext>
                  </a:extLst>
                </a:gridCol>
              </a:tblGrid>
              <a:tr h="289835">
                <a:tc>
                  <a:txBody>
                    <a:bodyPr/>
                    <a:lstStyle/>
                    <a:p>
                      <a:pPr algn="ctr"/>
                      <a:r>
                        <a:rPr lang="en-US" sz="1600" dirty="0"/>
                        <a:t>Ticket </a:t>
                      </a:r>
                    </a:p>
                  </a:txBody>
                  <a:tcPr/>
                </a:tc>
                <a:tc>
                  <a:txBody>
                    <a:bodyPr/>
                    <a:lstStyle/>
                    <a:p>
                      <a:pPr algn="ctr"/>
                      <a:r>
                        <a:rPr lang="en-US" sz="1600"/>
                        <a:t>Key Phrases</a:t>
                      </a:r>
                    </a:p>
                  </a:txBody>
                  <a:tcPr/>
                </a:tc>
                <a:tc>
                  <a:txBody>
                    <a:bodyPr/>
                    <a:lstStyle/>
                    <a:p>
                      <a:pPr algn="ctr"/>
                      <a:r>
                        <a:rPr lang="en-US" sz="1600"/>
                        <a:t>Vocab Words Accumulated</a:t>
                      </a:r>
                    </a:p>
                  </a:txBody>
                  <a:tcPr/>
                </a:tc>
                <a:extLst>
                  <a:ext uri="{0D108BD9-81ED-4DB2-BD59-A6C34878D82A}">
                    <a16:rowId xmlns:a16="http://schemas.microsoft.com/office/drawing/2014/main" val="2524892390"/>
                  </a:ext>
                </a:extLst>
              </a:tr>
              <a:tr h="510616">
                <a:tc>
                  <a:txBody>
                    <a:bodyPr/>
                    <a:lstStyle/>
                    <a:p>
                      <a:pPr algn="ctr"/>
                      <a:r>
                        <a:rPr lang="en-US" sz="1200"/>
                        <a:t>1</a:t>
                      </a:r>
                    </a:p>
                  </a:txBody>
                  <a:tcPr/>
                </a:tc>
                <a:tc>
                  <a:txBody>
                    <a:bodyPr/>
                    <a:lstStyle/>
                    <a:p>
                      <a:pPr algn="l"/>
                      <a:r>
                        <a:rPr lang="en-US" sz="1100"/>
                        <a:t>RDS, database, storage, cells, key, delete, populate, </a:t>
                      </a:r>
                      <a:r>
                        <a:rPr lang="en-US" sz="1100">
                          <a:highlight>
                            <a:srgbClr val="FFFF00"/>
                          </a:highlight>
                        </a:rPr>
                        <a:t>database</a:t>
                      </a:r>
                      <a:r>
                        <a:rPr lang="en-US" sz="1100"/>
                        <a:t>, </a:t>
                      </a:r>
                      <a:r>
                        <a:rPr lang="en-US" sz="1100">
                          <a:highlight>
                            <a:srgbClr val="FFFF00"/>
                          </a:highlight>
                        </a:rPr>
                        <a:t>key</a:t>
                      </a:r>
                      <a:r>
                        <a:rPr lang="en-US" sz="1100"/>
                        <a:t>, </a:t>
                      </a:r>
                      <a:r>
                        <a:rPr lang="en-US" sz="1100">
                          <a:highlight>
                            <a:srgbClr val="FFFF00"/>
                          </a:highlight>
                        </a:rPr>
                        <a:t>storage</a:t>
                      </a:r>
                    </a:p>
                  </a:txBody>
                  <a:tcPr/>
                </a:tc>
                <a:tc>
                  <a:txBody>
                    <a:bodyPr/>
                    <a:lstStyle/>
                    <a:p>
                      <a:pPr algn="ctr"/>
                      <a:r>
                        <a:rPr lang="en-US" sz="1400" dirty="0"/>
                        <a:t>7 (3 repeats)</a:t>
                      </a:r>
                    </a:p>
                  </a:txBody>
                  <a:tcPr/>
                </a:tc>
                <a:extLst>
                  <a:ext uri="{0D108BD9-81ED-4DB2-BD59-A6C34878D82A}">
                    <a16:rowId xmlns:a16="http://schemas.microsoft.com/office/drawing/2014/main" val="3098086313"/>
                  </a:ext>
                </a:extLst>
              </a:tr>
              <a:tr h="390088">
                <a:tc>
                  <a:txBody>
                    <a:bodyPr/>
                    <a:lstStyle/>
                    <a:p>
                      <a:pPr algn="ctr"/>
                      <a:r>
                        <a:rPr lang="en-US" sz="1200"/>
                        <a:t>2</a:t>
                      </a:r>
                    </a:p>
                  </a:txBody>
                  <a:tcPr/>
                </a:tc>
                <a:tc>
                  <a:txBody>
                    <a:bodyPr/>
                    <a:lstStyle/>
                    <a:p>
                      <a:r>
                        <a:rPr lang="en-US" sz="1100" dirty="0"/>
                        <a:t>S3, </a:t>
                      </a:r>
                      <a:r>
                        <a:rPr lang="en-US" sz="1100" dirty="0">
                          <a:highlight>
                            <a:srgbClr val="FFFF00"/>
                          </a:highlight>
                        </a:rPr>
                        <a:t>storage, storage</a:t>
                      </a:r>
                      <a:r>
                        <a:rPr lang="en-US" sz="1100" dirty="0"/>
                        <a:t>, </a:t>
                      </a:r>
                      <a:r>
                        <a:rPr lang="en-US" sz="1100" dirty="0">
                          <a:highlight>
                            <a:srgbClr val="FFFF00"/>
                          </a:highlight>
                        </a:rPr>
                        <a:t>delete</a:t>
                      </a:r>
                      <a:r>
                        <a:rPr lang="en-US" sz="1100" dirty="0"/>
                        <a:t>, bucket, tags, create</a:t>
                      </a:r>
                    </a:p>
                  </a:txBody>
                  <a:tcPr/>
                </a:tc>
                <a:tc>
                  <a:txBody>
                    <a:bodyPr/>
                    <a:lstStyle/>
                    <a:p>
                      <a:pPr algn="ctr"/>
                      <a:r>
                        <a:rPr lang="en-US" sz="1400"/>
                        <a:t>4 (3 repeats)</a:t>
                      </a:r>
                    </a:p>
                  </a:txBody>
                  <a:tcPr/>
                </a:tc>
                <a:extLst>
                  <a:ext uri="{0D108BD9-81ED-4DB2-BD59-A6C34878D82A}">
                    <a16:rowId xmlns:a16="http://schemas.microsoft.com/office/drawing/2014/main" val="4031450606"/>
                  </a:ext>
                </a:extLst>
              </a:tr>
              <a:tr h="455103">
                <a:tc>
                  <a:txBody>
                    <a:bodyPr/>
                    <a:lstStyle/>
                    <a:p>
                      <a:pPr algn="ctr"/>
                      <a:r>
                        <a:rPr lang="en-US" sz="1200"/>
                        <a:t>3</a:t>
                      </a:r>
                    </a:p>
                  </a:txBody>
                  <a:tcPr/>
                </a:tc>
                <a:tc>
                  <a:txBody>
                    <a:bodyPr/>
                    <a:lstStyle/>
                    <a:p>
                      <a:r>
                        <a:rPr lang="en-US" sz="1100"/>
                        <a:t>role, instance, security, </a:t>
                      </a:r>
                      <a:r>
                        <a:rPr lang="en-US" sz="1100">
                          <a:highlight>
                            <a:srgbClr val="FFFF00"/>
                          </a:highlight>
                        </a:rPr>
                        <a:t>create, tags, delete, role instance</a:t>
                      </a:r>
                    </a:p>
                  </a:txBody>
                  <a:tcPr/>
                </a:tc>
                <a:tc>
                  <a:txBody>
                    <a:bodyPr/>
                    <a:lstStyle/>
                    <a:p>
                      <a:pPr algn="ctr"/>
                      <a:r>
                        <a:rPr lang="en-US" sz="1400" dirty="0"/>
                        <a:t>3 (5 repeats)</a:t>
                      </a:r>
                    </a:p>
                  </a:txBody>
                  <a:tcPr/>
                </a:tc>
                <a:extLst>
                  <a:ext uri="{0D108BD9-81ED-4DB2-BD59-A6C34878D82A}">
                    <a16:rowId xmlns:a16="http://schemas.microsoft.com/office/drawing/2014/main" val="64665376"/>
                  </a:ext>
                </a:extLst>
              </a:tr>
            </a:tbl>
          </a:graphicData>
        </a:graphic>
      </p:graphicFrame>
      <p:graphicFrame>
        <p:nvGraphicFramePr>
          <p:cNvPr id="30" name="Table 29">
            <a:extLst>
              <a:ext uri="{FF2B5EF4-FFF2-40B4-BE49-F238E27FC236}">
                <a16:creationId xmlns:a16="http://schemas.microsoft.com/office/drawing/2014/main" id="{9C66310E-1B89-484E-BAE9-DAAAF4747D63}"/>
              </a:ext>
            </a:extLst>
          </p:cNvPr>
          <p:cNvGraphicFramePr>
            <a:graphicFrameLocks noGrp="1"/>
          </p:cNvGraphicFramePr>
          <p:nvPr>
            <p:extLst>
              <p:ext uri="{D42A27DB-BD31-4B8C-83A1-F6EECF244321}">
                <p14:modId xmlns:p14="http://schemas.microsoft.com/office/powerpoint/2010/main" val="1393437741"/>
              </p:ext>
            </p:extLst>
          </p:nvPr>
        </p:nvGraphicFramePr>
        <p:xfrm>
          <a:off x="1241844" y="2408110"/>
          <a:ext cx="9894947" cy="1394480"/>
        </p:xfrm>
        <a:graphic>
          <a:graphicData uri="http://schemas.openxmlformats.org/drawingml/2006/table">
            <a:tbl>
              <a:tblPr firstRow="1" bandRow="1">
                <a:tableStyleId>{93296810-A885-4BE3-A3E7-6D5BEEA58F35}</a:tableStyleId>
              </a:tblPr>
              <a:tblGrid>
                <a:gridCol w="517527">
                  <a:extLst>
                    <a:ext uri="{9D8B030D-6E8A-4147-A177-3AD203B41FA5}">
                      <a16:colId xmlns:a16="http://schemas.microsoft.com/office/drawing/2014/main" val="356208553"/>
                    </a:ext>
                  </a:extLst>
                </a:gridCol>
                <a:gridCol w="976537">
                  <a:extLst>
                    <a:ext uri="{9D8B030D-6E8A-4147-A177-3AD203B41FA5}">
                      <a16:colId xmlns:a16="http://schemas.microsoft.com/office/drawing/2014/main" val="2717530819"/>
                    </a:ext>
                  </a:extLst>
                </a:gridCol>
                <a:gridCol w="906236">
                  <a:extLst>
                    <a:ext uri="{9D8B030D-6E8A-4147-A177-3AD203B41FA5}">
                      <a16:colId xmlns:a16="http://schemas.microsoft.com/office/drawing/2014/main" val="2580036744"/>
                    </a:ext>
                  </a:extLst>
                </a:gridCol>
                <a:gridCol w="587829">
                  <a:extLst>
                    <a:ext uri="{9D8B030D-6E8A-4147-A177-3AD203B41FA5}">
                      <a16:colId xmlns:a16="http://schemas.microsoft.com/office/drawing/2014/main" val="3882067964"/>
                    </a:ext>
                  </a:extLst>
                </a:gridCol>
                <a:gridCol w="538842">
                  <a:extLst>
                    <a:ext uri="{9D8B030D-6E8A-4147-A177-3AD203B41FA5}">
                      <a16:colId xmlns:a16="http://schemas.microsoft.com/office/drawing/2014/main" val="2152925003"/>
                    </a:ext>
                  </a:extLst>
                </a:gridCol>
                <a:gridCol w="677636">
                  <a:extLst>
                    <a:ext uri="{9D8B030D-6E8A-4147-A177-3AD203B41FA5}">
                      <a16:colId xmlns:a16="http://schemas.microsoft.com/office/drawing/2014/main" val="1956913736"/>
                    </a:ext>
                  </a:extLst>
                </a:gridCol>
                <a:gridCol w="849086">
                  <a:extLst>
                    <a:ext uri="{9D8B030D-6E8A-4147-A177-3AD203B41FA5}">
                      <a16:colId xmlns:a16="http://schemas.microsoft.com/office/drawing/2014/main" val="2680228465"/>
                    </a:ext>
                  </a:extLst>
                </a:gridCol>
                <a:gridCol w="550770">
                  <a:extLst>
                    <a:ext uri="{9D8B030D-6E8A-4147-A177-3AD203B41FA5}">
                      <a16:colId xmlns:a16="http://schemas.microsoft.com/office/drawing/2014/main" val="1697965316"/>
                    </a:ext>
                  </a:extLst>
                </a:gridCol>
                <a:gridCol w="756575">
                  <a:extLst>
                    <a:ext uri="{9D8B030D-6E8A-4147-A177-3AD203B41FA5}">
                      <a16:colId xmlns:a16="http://schemas.microsoft.com/office/drawing/2014/main" val="1064283747"/>
                    </a:ext>
                  </a:extLst>
                </a:gridCol>
                <a:gridCol w="706782">
                  <a:extLst>
                    <a:ext uri="{9D8B030D-6E8A-4147-A177-3AD203B41FA5}">
                      <a16:colId xmlns:a16="http://schemas.microsoft.com/office/drawing/2014/main" val="1323785775"/>
                    </a:ext>
                  </a:extLst>
                </a:gridCol>
                <a:gridCol w="706782">
                  <a:extLst>
                    <a:ext uri="{9D8B030D-6E8A-4147-A177-3AD203B41FA5}">
                      <a16:colId xmlns:a16="http://schemas.microsoft.com/office/drawing/2014/main" val="177974064"/>
                    </a:ext>
                  </a:extLst>
                </a:gridCol>
                <a:gridCol w="523993">
                  <a:extLst>
                    <a:ext uri="{9D8B030D-6E8A-4147-A177-3AD203B41FA5}">
                      <a16:colId xmlns:a16="http://schemas.microsoft.com/office/drawing/2014/main" val="1465234434"/>
                    </a:ext>
                  </a:extLst>
                </a:gridCol>
                <a:gridCol w="798263">
                  <a:extLst>
                    <a:ext uri="{9D8B030D-6E8A-4147-A177-3AD203B41FA5}">
                      <a16:colId xmlns:a16="http://schemas.microsoft.com/office/drawing/2014/main" val="387600002"/>
                    </a:ext>
                  </a:extLst>
                </a:gridCol>
                <a:gridCol w="798089">
                  <a:extLst>
                    <a:ext uri="{9D8B030D-6E8A-4147-A177-3AD203B41FA5}">
                      <a16:colId xmlns:a16="http://schemas.microsoft.com/office/drawing/2014/main" val="3605641537"/>
                    </a:ext>
                  </a:extLst>
                </a:gridCol>
              </a:tblGrid>
              <a:tr h="348620">
                <a:tc>
                  <a:txBody>
                    <a:bodyPr/>
                    <a:lstStyle/>
                    <a:p>
                      <a:pPr algn="ctr"/>
                      <a:r>
                        <a:rPr lang="en-US" sz="1200"/>
                        <a:t>rds</a:t>
                      </a:r>
                    </a:p>
                  </a:txBody>
                  <a:tcPr/>
                </a:tc>
                <a:tc>
                  <a:txBody>
                    <a:bodyPr/>
                    <a:lstStyle/>
                    <a:p>
                      <a:pPr algn="ctr"/>
                      <a:r>
                        <a:rPr lang="en-US" sz="1200"/>
                        <a:t>database</a:t>
                      </a:r>
                    </a:p>
                  </a:txBody>
                  <a:tcPr/>
                </a:tc>
                <a:tc>
                  <a:txBody>
                    <a:bodyPr/>
                    <a:lstStyle/>
                    <a:p>
                      <a:pPr algn="ctr"/>
                      <a:r>
                        <a:rPr lang="en-US" sz="1200"/>
                        <a:t>storage</a:t>
                      </a:r>
                    </a:p>
                  </a:txBody>
                  <a:tcPr/>
                </a:tc>
                <a:tc>
                  <a:txBody>
                    <a:bodyPr/>
                    <a:lstStyle/>
                    <a:p>
                      <a:pPr algn="ctr"/>
                      <a:r>
                        <a:rPr lang="en-US" sz="1200"/>
                        <a:t>cells</a:t>
                      </a:r>
                    </a:p>
                  </a:txBody>
                  <a:tcPr/>
                </a:tc>
                <a:tc>
                  <a:txBody>
                    <a:bodyPr/>
                    <a:lstStyle/>
                    <a:p>
                      <a:pPr algn="ctr"/>
                      <a:r>
                        <a:rPr lang="en-US" sz="1200"/>
                        <a:t>key</a:t>
                      </a:r>
                    </a:p>
                  </a:txBody>
                  <a:tcPr/>
                </a:tc>
                <a:tc>
                  <a:txBody>
                    <a:bodyPr/>
                    <a:lstStyle/>
                    <a:p>
                      <a:pPr algn="ctr"/>
                      <a:r>
                        <a:rPr lang="en-US" sz="1200" dirty="0"/>
                        <a:t>delete</a:t>
                      </a:r>
                    </a:p>
                  </a:txBody>
                  <a:tcPr/>
                </a:tc>
                <a:tc>
                  <a:txBody>
                    <a:bodyPr/>
                    <a:lstStyle/>
                    <a:p>
                      <a:pPr algn="ctr"/>
                      <a:r>
                        <a:rPr lang="en-US" sz="1200"/>
                        <a:t>populate</a:t>
                      </a:r>
                    </a:p>
                  </a:txBody>
                  <a:tcPr/>
                </a:tc>
                <a:tc>
                  <a:txBody>
                    <a:bodyPr/>
                    <a:lstStyle/>
                    <a:p>
                      <a:pPr algn="ctr"/>
                      <a:r>
                        <a:rPr lang="en-US" sz="1200"/>
                        <a:t>s3</a:t>
                      </a:r>
                    </a:p>
                  </a:txBody>
                  <a:tcPr/>
                </a:tc>
                <a:tc>
                  <a:txBody>
                    <a:bodyPr/>
                    <a:lstStyle/>
                    <a:p>
                      <a:pPr algn="ctr"/>
                      <a:r>
                        <a:rPr lang="en-US" sz="1200"/>
                        <a:t>bucket</a:t>
                      </a:r>
                    </a:p>
                  </a:txBody>
                  <a:tcPr/>
                </a:tc>
                <a:tc>
                  <a:txBody>
                    <a:bodyPr/>
                    <a:lstStyle/>
                    <a:p>
                      <a:pPr algn="ctr"/>
                      <a:r>
                        <a:rPr lang="en-US" sz="1200"/>
                        <a:t>tags</a:t>
                      </a:r>
                    </a:p>
                  </a:txBody>
                  <a:tcPr/>
                </a:tc>
                <a:tc>
                  <a:txBody>
                    <a:bodyPr/>
                    <a:lstStyle/>
                    <a:p>
                      <a:pPr algn="ctr"/>
                      <a:r>
                        <a:rPr lang="en-US" sz="1200"/>
                        <a:t>create</a:t>
                      </a:r>
                    </a:p>
                  </a:txBody>
                  <a:tcPr/>
                </a:tc>
                <a:tc>
                  <a:txBody>
                    <a:bodyPr/>
                    <a:lstStyle/>
                    <a:p>
                      <a:pPr algn="ctr"/>
                      <a:r>
                        <a:rPr lang="en-US" sz="1200"/>
                        <a:t>role</a:t>
                      </a:r>
                    </a:p>
                  </a:txBody>
                  <a:tcPr/>
                </a:tc>
                <a:tc>
                  <a:txBody>
                    <a:bodyPr/>
                    <a:lstStyle/>
                    <a:p>
                      <a:pPr algn="ctr"/>
                      <a:r>
                        <a:rPr lang="en-US" sz="1200" dirty="0"/>
                        <a:t>instance</a:t>
                      </a:r>
                    </a:p>
                  </a:txBody>
                  <a:tcPr/>
                </a:tc>
                <a:tc>
                  <a:txBody>
                    <a:bodyPr/>
                    <a:lstStyle/>
                    <a:p>
                      <a:pPr algn="ctr"/>
                      <a:r>
                        <a:rPr lang="en-US" sz="1200"/>
                        <a:t>security</a:t>
                      </a:r>
                    </a:p>
                  </a:txBody>
                  <a:tcPr/>
                </a:tc>
                <a:extLst>
                  <a:ext uri="{0D108BD9-81ED-4DB2-BD59-A6C34878D82A}">
                    <a16:rowId xmlns:a16="http://schemas.microsoft.com/office/drawing/2014/main" val="261641345"/>
                  </a:ext>
                </a:extLst>
              </a:tr>
              <a:tr h="348620">
                <a:tc>
                  <a:txBody>
                    <a:bodyPr/>
                    <a:lstStyle/>
                    <a:p>
                      <a:pPr algn="ctr"/>
                      <a:r>
                        <a:rPr lang="en-US" sz="1200"/>
                        <a:t>1</a:t>
                      </a:r>
                    </a:p>
                  </a:txBody>
                  <a:tcPr/>
                </a:tc>
                <a:tc>
                  <a:txBody>
                    <a:bodyPr/>
                    <a:lstStyle/>
                    <a:p>
                      <a:pPr algn="ctr"/>
                      <a:r>
                        <a:rPr lang="en-US" sz="1200"/>
                        <a:t>2</a:t>
                      </a:r>
                    </a:p>
                  </a:txBody>
                  <a:tcPr/>
                </a:tc>
                <a:tc>
                  <a:txBody>
                    <a:bodyPr/>
                    <a:lstStyle/>
                    <a:p>
                      <a:pPr algn="ctr"/>
                      <a:r>
                        <a:rPr lang="en-US" sz="1200"/>
                        <a:t>2</a:t>
                      </a:r>
                    </a:p>
                  </a:txBody>
                  <a:tcPr/>
                </a:tc>
                <a:tc>
                  <a:txBody>
                    <a:bodyPr/>
                    <a:lstStyle/>
                    <a:p>
                      <a:pPr algn="ctr"/>
                      <a:r>
                        <a:rPr lang="en-US" sz="1200"/>
                        <a:t>1</a:t>
                      </a:r>
                    </a:p>
                  </a:txBody>
                  <a:tcPr/>
                </a:tc>
                <a:tc>
                  <a:txBody>
                    <a:bodyPr/>
                    <a:lstStyle/>
                    <a:p>
                      <a:pPr algn="ctr"/>
                      <a:r>
                        <a:rPr lang="en-US" sz="1200"/>
                        <a:t>2</a:t>
                      </a:r>
                    </a:p>
                  </a:txBody>
                  <a:tcPr/>
                </a:tc>
                <a:tc>
                  <a:txBody>
                    <a:bodyPr/>
                    <a:lstStyle/>
                    <a:p>
                      <a:pPr algn="ctr"/>
                      <a:r>
                        <a:rPr lang="en-US" sz="1200"/>
                        <a:t>1</a:t>
                      </a:r>
                    </a:p>
                  </a:txBody>
                  <a:tcPr/>
                </a:tc>
                <a:tc>
                  <a:txBody>
                    <a:bodyPr/>
                    <a:lstStyle/>
                    <a:p>
                      <a:pPr algn="ctr"/>
                      <a:r>
                        <a:rPr lang="en-US" sz="1200"/>
                        <a:t>1</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extLst>
                  <a:ext uri="{0D108BD9-81ED-4DB2-BD59-A6C34878D82A}">
                    <a16:rowId xmlns:a16="http://schemas.microsoft.com/office/drawing/2014/main" val="1615868174"/>
                  </a:ext>
                </a:extLst>
              </a:tr>
              <a:tr h="348620">
                <a:tc>
                  <a:txBody>
                    <a:bodyPr/>
                    <a:lstStyle/>
                    <a:p>
                      <a:pPr algn="ctr"/>
                      <a:r>
                        <a:rPr lang="en-US" sz="1200"/>
                        <a:t>0</a:t>
                      </a:r>
                    </a:p>
                  </a:txBody>
                  <a:tcPr/>
                </a:tc>
                <a:tc>
                  <a:txBody>
                    <a:bodyPr/>
                    <a:lstStyle/>
                    <a:p>
                      <a:pPr algn="ctr"/>
                      <a:r>
                        <a:rPr lang="en-US" sz="1200"/>
                        <a:t>0</a:t>
                      </a:r>
                    </a:p>
                  </a:txBody>
                  <a:tcPr/>
                </a:tc>
                <a:tc>
                  <a:txBody>
                    <a:bodyPr/>
                    <a:lstStyle/>
                    <a:p>
                      <a:pPr algn="ctr"/>
                      <a:r>
                        <a:rPr lang="en-US" sz="1200"/>
                        <a:t>2</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1</a:t>
                      </a:r>
                    </a:p>
                  </a:txBody>
                  <a:tcPr/>
                </a:tc>
                <a:tc>
                  <a:txBody>
                    <a:bodyPr/>
                    <a:lstStyle/>
                    <a:p>
                      <a:pPr algn="ctr"/>
                      <a:r>
                        <a:rPr lang="en-US" sz="1200"/>
                        <a:t>0</a:t>
                      </a:r>
                    </a:p>
                  </a:txBody>
                  <a:tcPr/>
                </a:tc>
                <a:tc>
                  <a:txBody>
                    <a:bodyPr/>
                    <a:lstStyle/>
                    <a:p>
                      <a:pPr algn="ctr"/>
                      <a:r>
                        <a:rPr lang="en-US" sz="1200"/>
                        <a:t>1</a:t>
                      </a:r>
                    </a:p>
                  </a:txBody>
                  <a:tcPr/>
                </a:tc>
                <a:tc>
                  <a:txBody>
                    <a:bodyPr/>
                    <a:lstStyle/>
                    <a:p>
                      <a:pPr algn="ctr"/>
                      <a:r>
                        <a:rPr lang="en-US" sz="1200"/>
                        <a:t>1</a:t>
                      </a:r>
                    </a:p>
                  </a:txBody>
                  <a:tcPr/>
                </a:tc>
                <a:tc>
                  <a:txBody>
                    <a:bodyPr/>
                    <a:lstStyle/>
                    <a:p>
                      <a:pPr algn="ctr"/>
                      <a:r>
                        <a:rPr lang="en-US" sz="1200"/>
                        <a:t>1</a:t>
                      </a:r>
                    </a:p>
                  </a:txBody>
                  <a:tcPr/>
                </a:tc>
                <a:tc>
                  <a:txBody>
                    <a:bodyPr/>
                    <a:lstStyle/>
                    <a:p>
                      <a:pPr algn="ctr"/>
                      <a:r>
                        <a:rPr lang="en-US" sz="1200"/>
                        <a:t>1</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extLst>
                  <a:ext uri="{0D108BD9-81ED-4DB2-BD59-A6C34878D82A}">
                    <a16:rowId xmlns:a16="http://schemas.microsoft.com/office/drawing/2014/main" val="107018060"/>
                  </a:ext>
                </a:extLst>
              </a:tr>
              <a:tr h="348620">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1</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0</a:t>
                      </a:r>
                    </a:p>
                  </a:txBody>
                  <a:tcPr/>
                </a:tc>
                <a:tc>
                  <a:txBody>
                    <a:bodyPr/>
                    <a:lstStyle/>
                    <a:p>
                      <a:pPr algn="ctr"/>
                      <a:r>
                        <a:rPr lang="en-US" sz="1200"/>
                        <a:t>1</a:t>
                      </a:r>
                    </a:p>
                  </a:txBody>
                  <a:tcPr/>
                </a:tc>
                <a:tc>
                  <a:txBody>
                    <a:bodyPr/>
                    <a:lstStyle/>
                    <a:p>
                      <a:pPr algn="ctr"/>
                      <a:r>
                        <a:rPr lang="en-US" sz="1200"/>
                        <a:t>1</a:t>
                      </a:r>
                    </a:p>
                  </a:txBody>
                  <a:tcPr/>
                </a:tc>
                <a:tc>
                  <a:txBody>
                    <a:bodyPr/>
                    <a:lstStyle/>
                    <a:p>
                      <a:pPr algn="ctr"/>
                      <a:r>
                        <a:rPr lang="en-US" sz="1200"/>
                        <a:t>2</a:t>
                      </a:r>
                    </a:p>
                  </a:txBody>
                  <a:tcPr/>
                </a:tc>
                <a:tc>
                  <a:txBody>
                    <a:bodyPr/>
                    <a:lstStyle/>
                    <a:p>
                      <a:pPr algn="ctr"/>
                      <a:r>
                        <a:rPr lang="en-US" sz="1200"/>
                        <a:t>2</a:t>
                      </a:r>
                    </a:p>
                  </a:txBody>
                  <a:tcPr/>
                </a:tc>
                <a:tc>
                  <a:txBody>
                    <a:bodyPr/>
                    <a:lstStyle/>
                    <a:p>
                      <a:pPr algn="ctr"/>
                      <a:r>
                        <a:rPr lang="en-US" sz="1200" dirty="0"/>
                        <a:t>1</a:t>
                      </a:r>
                    </a:p>
                  </a:txBody>
                  <a:tcPr/>
                </a:tc>
                <a:extLst>
                  <a:ext uri="{0D108BD9-81ED-4DB2-BD59-A6C34878D82A}">
                    <a16:rowId xmlns:a16="http://schemas.microsoft.com/office/drawing/2014/main" val="3827078037"/>
                  </a:ext>
                </a:extLst>
              </a:tr>
            </a:tbl>
          </a:graphicData>
        </a:graphic>
      </p:graphicFrame>
      <p:sp>
        <p:nvSpPr>
          <p:cNvPr id="34" name="TextBox 33">
            <a:extLst>
              <a:ext uri="{FF2B5EF4-FFF2-40B4-BE49-F238E27FC236}">
                <a16:creationId xmlns:a16="http://schemas.microsoft.com/office/drawing/2014/main" id="{4B9BA42A-2B09-4783-907E-1ED5ADA9B6D6}"/>
              </a:ext>
            </a:extLst>
          </p:cNvPr>
          <p:cNvSpPr txBox="1"/>
          <p:nvPr/>
        </p:nvSpPr>
        <p:spPr>
          <a:xfrm>
            <a:off x="1530434" y="1250807"/>
            <a:ext cx="2273299" cy="923330"/>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(1) Format Ticket’s Key Phrases to feed into LDA</a:t>
            </a:r>
          </a:p>
        </p:txBody>
      </p:sp>
      <p:sp>
        <p:nvSpPr>
          <p:cNvPr id="35" name="TextBox 34">
            <a:extLst>
              <a:ext uri="{FF2B5EF4-FFF2-40B4-BE49-F238E27FC236}">
                <a16:creationId xmlns:a16="http://schemas.microsoft.com/office/drawing/2014/main" id="{C3B8D882-534A-4C70-9090-178E083CAFE2}"/>
              </a:ext>
            </a:extLst>
          </p:cNvPr>
          <p:cNvSpPr txBox="1"/>
          <p:nvPr/>
        </p:nvSpPr>
        <p:spPr>
          <a:xfrm>
            <a:off x="5120946" y="3868902"/>
            <a:ext cx="2712891" cy="646331"/>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(2) Input Three Required  Parameters</a:t>
            </a:r>
          </a:p>
        </p:txBody>
      </p:sp>
      <p:sp>
        <p:nvSpPr>
          <p:cNvPr id="36" name="TextBox 35">
            <a:extLst>
              <a:ext uri="{FF2B5EF4-FFF2-40B4-BE49-F238E27FC236}">
                <a16:creationId xmlns:a16="http://schemas.microsoft.com/office/drawing/2014/main" id="{0FD24799-6D4A-475C-A011-EA10D5871245}"/>
              </a:ext>
            </a:extLst>
          </p:cNvPr>
          <p:cNvSpPr txBox="1"/>
          <p:nvPr/>
        </p:nvSpPr>
        <p:spPr>
          <a:xfrm>
            <a:off x="4906709" y="4581545"/>
            <a:ext cx="3141367" cy="646331"/>
          </a:xfrm>
          <a:prstGeom prst="rect">
            <a:avLst/>
          </a:prstGeom>
          <a:noFill/>
        </p:spPr>
        <p:txBody>
          <a:bodyPr wrap="square" rtlCol="0">
            <a:spAutoFit/>
          </a:bodyPr>
          <a:lstStyle/>
          <a:p>
            <a:pPr algn="ctr"/>
            <a:r>
              <a:rPr lang="en-US" dirty="0">
                <a:latin typeface="Aharoni" panose="02010803020104030203" pitchFamily="2" charset="-79"/>
                <a:cs typeface="Aharoni" panose="02010803020104030203" pitchFamily="2" charset="-79"/>
              </a:rPr>
              <a:t>(3) Call model to see topic distribution of a ticket</a:t>
            </a:r>
          </a:p>
        </p:txBody>
      </p:sp>
      <p:cxnSp>
        <p:nvCxnSpPr>
          <p:cNvPr id="40" name="Connector: Curved 39">
            <a:extLst>
              <a:ext uri="{FF2B5EF4-FFF2-40B4-BE49-F238E27FC236}">
                <a16:creationId xmlns:a16="http://schemas.microsoft.com/office/drawing/2014/main" id="{79B0391F-816A-4CCF-85AF-13C158789839}"/>
              </a:ext>
            </a:extLst>
          </p:cNvPr>
          <p:cNvCxnSpPr/>
          <p:nvPr/>
        </p:nvCxnSpPr>
        <p:spPr>
          <a:xfrm rot="5400000">
            <a:off x="3750829" y="1666388"/>
            <a:ext cx="693965" cy="588156"/>
          </a:xfrm>
          <a:prstGeom prst="curvedConnector3">
            <a:avLst>
              <a:gd name="adj1" fmla="val -647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EFAB146-20BB-43DE-AC4E-B0B07E37907A}"/>
              </a:ext>
            </a:extLst>
          </p:cNvPr>
          <p:cNvSpPr/>
          <p:nvPr/>
        </p:nvSpPr>
        <p:spPr>
          <a:xfrm>
            <a:off x="8034342" y="4002350"/>
            <a:ext cx="3116667" cy="268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1400" dirty="0" err="1"/>
              <a:t>Sagemaker</a:t>
            </a:r>
            <a:r>
              <a:rPr lang="en-US" sz="1400" dirty="0"/>
              <a:t> LDA </a:t>
            </a:r>
            <a:r>
              <a:rPr lang="en-US" sz="1400" dirty="0">
                <a:solidFill>
                  <a:schemeClr val="tx2"/>
                </a:solidFill>
              </a:rPr>
              <a:t>did not</a:t>
            </a:r>
            <a:r>
              <a:rPr lang="en-US" sz="1400" dirty="0"/>
              <a:t> have topic distributions for tickets we trained the data with, tickets which may have been </a:t>
            </a:r>
            <a:r>
              <a:rPr lang="en-US" sz="1400" dirty="0">
                <a:solidFill>
                  <a:schemeClr val="accent5">
                    <a:lumMod val="60000"/>
                    <a:lumOff val="40000"/>
                  </a:schemeClr>
                </a:solidFill>
              </a:rPr>
              <a:t>potential solutions </a:t>
            </a:r>
            <a:r>
              <a:rPr lang="en-US" sz="1400" dirty="0"/>
              <a:t>to new tickets.</a:t>
            </a:r>
          </a:p>
          <a:p>
            <a:pPr marL="171450" indent="-171450" algn="ctr">
              <a:buFont typeface="Arial" panose="020B0604020202020204" pitchFamily="34" charset="0"/>
              <a:buChar char="•"/>
            </a:pPr>
            <a:r>
              <a:rPr lang="en-US" sz="1400" dirty="0"/>
              <a:t> Also there was no way to </a:t>
            </a:r>
            <a:r>
              <a:rPr lang="en-US" sz="1400" dirty="0">
                <a:solidFill>
                  <a:schemeClr val="bg2">
                    <a:lumMod val="90000"/>
                    <a:lumOff val="10000"/>
                  </a:schemeClr>
                </a:solidFill>
              </a:rPr>
              <a:t>visualize</a:t>
            </a:r>
            <a:r>
              <a:rPr lang="en-US" sz="1400" dirty="0"/>
              <a:t> what each topic was about.  </a:t>
            </a:r>
          </a:p>
          <a:p>
            <a:pPr marL="171450" indent="-171450" algn="ctr">
              <a:buFont typeface="Arial" panose="020B0604020202020204" pitchFamily="34" charset="0"/>
              <a:buChar char="•"/>
            </a:pPr>
            <a:r>
              <a:rPr lang="en-US" sz="1400" dirty="0"/>
              <a:t>There was no easy </a:t>
            </a:r>
            <a:r>
              <a:rPr lang="en-US" sz="1400" dirty="0">
                <a:solidFill>
                  <a:srgbClr val="002060"/>
                </a:solidFill>
              </a:rPr>
              <a:t>way to test </a:t>
            </a:r>
            <a:r>
              <a:rPr lang="en-US" sz="1400" dirty="0"/>
              <a:t>whether a </a:t>
            </a:r>
            <a:r>
              <a:rPr lang="en-US" sz="1400" dirty="0">
                <a:solidFill>
                  <a:schemeClr val="accent6">
                    <a:lumMod val="60000"/>
                    <a:lumOff val="40000"/>
                  </a:schemeClr>
                </a:solidFill>
              </a:rPr>
              <a:t>prediction</a:t>
            </a:r>
            <a:r>
              <a:rPr lang="en-US" sz="1400" dirty="0"/>
              <a:t> was accurate as we couldn’t see what other tickets were placed in that </a:t>
            </a:r>
            <a:r>
              <a:rPr lang="en-US" sz="1400" dirty="0">
                <a:solidFill>
                  <a:schemeClr val="tx2">
                    <a:lumMod val="25000"/>
                  </a:schemeClr>
                </a:solidFill>
              </a:rPr>
              <a:t>topic grouping.</a:t>
            </a:r>
          </a:p>
        </p:txBody>
      </p:sp>
      <p:sp>
        <p:nvSpPr>
          <p:cNvPr id="37" name="Title 1">
            <a:extLst>
              <a:ext uri="{FF2B5EF4-FFF2-40B4-BE49-F238E27FC236}">
                <a16:creationId xmlns:a16="http://schemas.microsoft.com/office/drawing/2014/main" id="{52172934-AD73-4D59-B2C6-6610E5C5112E}"/>
              </a:ext>
            </a:extLst>
          </p:cNvPr>
          <p:cNvSpPr>
            <a:spLocks noGrp="1"/>
          </p:cNvSpPr>
          <p:nvPr>
            <p:ph type="title"/>
          </p:nvPr>
        </p:nvSpPr>
        <p:spPr>
          <a:xfrm rot="5400000">
            <a:off x="8314818" y="3137330"/>
            <a:ext cx="6858000" cy="583341"/>
          </a:xfrm>
        </p:spPr>
        <p:txBody>
          <a:bodyPr>
            <a:normAutofit fontScale="90000"/>
          </a:bodyPr>
          <a:lstStyle/>
          <a:p>
            <a:pPr algn="ctr"/>
            <a:r>
              <a:rPr lang="en-US" sz="2800" dirty="0"/>
              <a:t>PROCESSING TICKETS - MACHINE LEARNING</a:t>
            </a:r>
          </a:p>
        </p:txBody>
      </p:sp>
    </p:spTree>
    <p:extLst>
      <p:ext uri="{BB962C8B-B14F-4D97-AF65-F5344CB8AC3E}">
        <p14:creationId xmlns:p14="http://schemas.microsoft.com/office/powerpoint/2010/main" val="2920926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6C1FF5F-ECBC-4817-9EF1-6E0B3039E4A0}"/>
              </a:ext>
            </a:extLst>
          </p:cNvPr>
          <p:cNvGrpSpPr/>
          <p:nvPr/>
        </p:nvGrpSpPr>
        <p:grpSpPr>
          <a:xfrm>
            <a:off x="1092937" y="55719"/>
            <a:ext cx="3659048" cy="829097"/>
            <a:chOff x="2808689" y="3035310"/>
            <a:chExt cx="7411022" cy="2309994"/>
          </a:xfrm>
        </p:grpSpPr>
        <p:sp>
          <p:nvSpPr>
            <p:cNvPr id="18" name="L-Shape 17">
              <a:extLst>
                <a:ext uri="{FF2B5EF4-FFF2-40B4-BE49-F238E27FC236}">
                  <a16:creationId xmlns:a16="http://schemas.microsoft.com/office/drawing/2014/main" id="{0EE1BF8A-EA8E-4109-9629-A000062C35FD}"/>
                </a:ext>
              </a:extLst>
            </p:cNvPr>
            <p:cNvSpPr/>
            <p:nvPr/>
          </p:nvSpPr>
          <p:spPr>
            <a:xfrm rot="5400000">
              <a:off x="3307016" y="3727708"/>
              <a:ext cx="1119268"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F6C1C4D9-E20F-48CE-B28C-478CE9DECAD3}"/>
                </a:ext>
              </a:extLst>
            </p:cNvPr>
            <p:cNvSpPr/>
            <p:nvPr/>
          </p:nvSpPr>
          <p:spPr>
            <a:xfrm>
              <a:off x="3110285" y="4451362"/>
              <a:ext cx="1648425" cy="668608"/>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600" strike="sngStrike" kern="1200" err="1">
                  <a:cs typeface="Aharoni" panose="02010803020104030203" pitchFamily="2" charset="-79"/>
                </a:rPr>
                <a:t>SageMaker’s</a:t>
              </a:r>
              <a:r>
                <a:rPr lang="en-US" sz="600" strike="sngStrike" kern="1200">
                  <a:cs typeface="Aharoni" panose="02010803020104030203" pitchFamily="2" charset="-79"/>
                </a:rPr>
                <a:t> Word2Vec Algorithm </a:t>
              </a:r>
            </a:p>
          </p:txBody>
        </p:sp>
        <p:sp>
          <p:nvSpPr>
            <p:cNvPr id="20" name="Isosceles Triangle 19">
              <a:extLst>
                <a:ext uri="{FF2B5EF4-FFF2-40B4-BE49-F238E27FC236}">
                  <a16:creationId xmlns:a16="http://schemas.microsoft.com/office/drawing/2014/main" id="{79673692-6689-485E-B3B7-A7B4C205AA71}"/>
                </a:ext>
              </a:extLst>
            </p:cNvPr>
            <p:cNvSpPr/>
            <p:nvPr/>
          </p:nvSpPr>
          <p:spPr>
            <a:xfrm>
              <a:off x="4457114" y="3614721"/>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L-Shape 20">
              <a:extLst>
                <a:ext uri="{FF2B5EF4-FFF2-40B4-BE49-F238E27FC236}">
                  <a16:creationId xmlns:a16="http://schemas.microsoft.com/office/drawing/2014/main" id="{93E92221-4C44-4C22-867B-94D4D4B3A618}"/>
                </a:ext>
              </a:extLst>
            </p:cNvPr>
            <p:cNvSpPr/>
            <p:nvPr/>
          </p:nvSpPr>
          <p:spPr>
            <a:xfrm rot="5400000">
              <a:off x="5534243" y="3115657"/>
              <a:ext cx="1119272"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35A36AD0-F883-4813-B288-9C264E1F164F}"/>
                </a:ext>
              </a:extLst>
            </p:cNvPr>
            <p:cNvSpPr/>
            <p:nvPr/>
          </p:nvSpPr>
          <p:spPr>
            <a:xfrm>
              <a:off x="5211300" y="3664615"/>
              <a:ext cx="1910268" cy="1271605"/>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700" strike="sngStrike" kern="1200">
                  <a:cs typeface="Aharoni" panose="02010803020104030203" pitchFamily="2" charset="-79"/>
                </a:rPr>
                <a:t>Using the </a:t>
              </a:r>
              <a:r>
                <a:rPr lang="en-US" sz="700" strike="sngStrike" kern="1200" err="1">
                  <a:cs typeface="Aharoni" panose="02010803020104030203" pitchFamily="2" charset="-79"/>
                </a:rPr>
                <a:t>Sagemaker</a:t>
              </a:r>
              <a:r>
                <a:rPr lang="en-US" sz="700" strike="sngStrike" kern="1200">
                  <a:cs typeface="Aharoni" panose="02010803020104030203" pitchFamily="2" charset="-79"/>
                </a:rPr>
                <a:t> LDA algorithm </a:t>
              </a:r>
            </a:p>
          </p:txBody>
        </p:sp>
        <p:sp>
          <p:nvSpPr>
            <p:cNvPr id="23" name="Isosceles Triangle 22">
              <a:extLst>
                <a:ext uri="{FF2B5EF4-FFF2-40B4-BE49-F238E27FC236}">
                  <a16:creationId xmlns:a16="http://schemas.microsoft.com/office/drawing/2014/main" id="{C910A907-0AA1-488E-8DBE-ADA1799F786B}"/>
                </a:ext>
              </a:extLst>
            </p:cNvPr>
            <p:cNvSpPr/>
            <p:nvPr/>
          </p:nvSpPr>
          <p:spPr>
            <a:xfrm>
              <a:off x="6795652" y="3036047"/>
              <a:ext cx="360427" cy="360427"/>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L-Shape 23">
              <a:extLst>
                <a:ext uri="{FF2B5EF4-FFF2-40B4-BE49-F238E27FC236}">
                  <a16:creationId xmlns:a16="http://schemas.microsoft.com/office/drawing/2014/main" id="{9703D505-C4DB-4990-9D9E-A86E6BF7B4F8}"/>
                </a:ext>
              </a:extLst>
            </p:cNvPr>
            <p:cNvSpPr/>
            <p:nvPr/>
          </p:nvSpPr>
          <p:spPr>
            <a:xfrm rot="5400000">
              <a:off x="7277419" y="3132346"/>
              <a:ext cx="2309994" cy="2115921"/>
            </a:xfrm>
            <a:prstGeom prst="corner">
              <a:avLst>
                <a:gd name="adj1" fmla="val 16120"/>
                <a:gd name="adj2" fmla="val 161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73CA7E2D-3728-4244-9EA6-5B85FB5CC678}"/>
                </a:ext>
              </a:extLst>
            </p:cNvPr>
            <p:cNvSpPr/>
            <p:nvPr/>
          </p:nvSpPr>
          <p:spPr>
            <a:xfrm>
              <a:off x="7481524" y="3474021"/>
              <a:ext cx="2738187" cy="1271605"/>
            </a:xfrm>
            <a:custGeom>
              <a:avLst/>
              <a:gdLst>
                <a:gd name="connsiteX0" fmla="*/ 0 w 1910265"/>
                <a:gd name="connsiteY0" fmla="*/ 0 h 1674459"/>
                <a:gd name="connsiteX1" fmla="*/ 1910265 w 1910265"/>
                <a:gd name="connsiteY1" fmla="*/ 0 h 1674459"/>
                <a:gd name="connsiteX2" fmla="*/ 1910265 w 1910265"/>
                <a:gd name="connsiteY2" fmla="*/ 1674459 h 1674459"/>
                <a:gd name="connsiteX3" fmla="*/ 0 w 1910265"/>
                <a:gd name="connsiteY3" fmla="*/ 1674459 h 1674459"/>
                <a:gd name="connsiteX4" fmla="*/ 0 w 1910265"/>
                <a:gd name="connsiteY4" fmla="*/ 0 h 16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265" h="1674459">
                  <a:moveTo>
                    <a:pt x="0" y="0"/>
                  </a:moveTo>
                  <a:lnTo>
                    <a:pt x="1910265" y="0"/>
                  </a:lnTo>
                  <a:lnTo>
                    <a:pt x="1910265" y="1674459"/>
                  </a:lnTo>
                  <a:lnTo>
                    <a:pt x="0" y="16744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1200" kern="1200">
                  <a:latin typeface="Aharoni" panose="02010803020104030203" pitchFamily="2" charset="-79"/>
                  <a:cs typeface="Aharoni" panose="02010803020104030203" pitchFamily="2" charset="-79"/>
                </a:rPr>
                <a:t>Using AWS Comprehend Topic Modeling</a:t>
              </a:r>
            </a:p>
          </p:txBody>
        </p:sp>
      </p:grpSp>
      <p:pic>
        <p:nvPicPr>
          <p:cNvPr id="13" name="Picture 12">
            <a:extLst>
              <a:ext uri="{FF2B5EF4-FFF2-40B4-BE49-F238E27FC236}">
                <a16:creationId xmlns:a16="http://schemas.microsoft.com/office/drawing/2014/main" id="{B4D07DBD-E75F-424E-A3E3-DBE92B728F67}"/>
              </a:ext>
            </a:extLst>
          </p:cNvPr>
          <p:cNvPicPr>
            <a:picLocks noChangeAspect="1"/>
          </p:cNvPicPr>
          <p:nvPr/>
        </p:nvPicPr>
        <p:blipFill>
          <a:blip r:embed="rId3"/>
          <a:stretch>
            <a:fillRect/>
          </a:stretch>
        </p:blipFill>
        <p:spPr>
          <a:xfrm>
            <a:off x="3139472" y="1042277"/>
            <a:ext cx="2089494" cy="5260017"/>
          </a:xfrm>
          <a:prstGeom prst="rect">
            <a:avLst/>
          </a:prstGeom>
        </p:spPr>
      </p:pic>
      <p:pic>
        <p:nvPicPr>
          <p:cNvPr id="26" name="Picture 25">
            <a:extLst>
              <a:ext uri="{FF2B5EF4-FFF2-40B4-BE49-F238E27FC236}">
                <a16:creationId xmlns:a16="http://schemas.microsoft.com/office/drawing/2014/main" id="{A33E596C-3CDA-42BB-9B1D-0D6F5BD6BF8E}"/>
              </a:ext>
            </a:extLst>
          </p:cNvPr>
          <p:cNvPicPr>
            <a:picLocks noChangeAspect="1"/>
          </p:cNvPicPr>
          <p:nvPr/>
        </p:nvPicPr>
        <p:blipFill>
          <a:blip r:embed="rId4"/>
          <a:stretch>
            <a:fillRect/>
          </a:stretch>
        </p:blipFill>
        <p:spPr>
          <a:xfrm>
            <a:off x="1050950" y="1034018"/>
            <a:ext cx="2032248" cy="5260017"/>
          </a:xfrm>
          <a:prstGeom prst="rect">
            <a:avLst/>
          </a:prstGeom>
        </p:spPr>
      </p:pic>
      <p:pic>
        <p:nvPicPr>
          <p:cNvPr id="27" name="Picture 26">
            <a:extLst>
              <a:ext uri="{FF2B5EF4-FFF2-40B4-BE49-F238E27FC236}">
                <a16:creationId xmlns:a16="http://schemas.microsoft.com/office/drawing/2014/main" id="{32E0ACA4-3595-4FA1-8E72-CEE8722EF8D5}"/>
              </a:ext>
            </a:extLst>
          </p:cNvPr>
          <p:cNvPicPr>
            <a:picLocks noChangeAspect="1"/>
          </p:cNvPicPr>
          <p:nvPr/>
        </p:nvPicPr>
        <p:blipFill rotWithShape="1">
          <a:blip r:embed="rId5"/>
          <a:srcRect t="-1" r="-222" b="119"/>
          <a:stretch/>
        </p:blipFill>
        <p:spPr>
          <a:xfrm>
            <a:off x="5317467" y="58593"/>
            <a:ext cx="5924187" cy="2672950"/>
          </a:xfrm>
          <a:prstGeom prst="rect">
            <a:avLst/>
          </a:prstGeom>
        </p:spPr>
      </p:pic>
      <p:sp>
        <p:nvSpPr>
          <p:cNvPr id="29" name="TextBox 28">
            <a:extLst>
              <a:ext uri="{FF2B5EF4-FFF2-40B4-BE49-F238E27FC236}">
                <a16:creationId xmlns:a16="http://schemas.microsoft.com/office/drawing/2014/main" id="{819C9F04-9C13-42B3-9B47-94088F1FCFAC}"/>
              </a:ext>
            </a:extLst>
          </p:cNvPr>
          <p:cNvSpPr txBox="1"/>
          <p:nvPr/>
        </p:nvSpPr>
        <p:spPr>
          <a:xfrm>
            <a:off x="3050971" y="6278796"/>
            <a:ext cx="2365491" cy="523220"/>
          </a:xfrm>
          <a:prstGeom prst="rect">
            <a:avLst/>
          </a:prstGeom>
          <a:noFill/>
        </p:spPr>
        <p:txBody>
          <a:bodyPr wrap="square" rtlCol="0">
            <a:spAutoFit/>
          </a:bodyPr>
          <a:lstStyle/>
          <a:p>
            <a:pPr algn="ctr"/>
            <a:r>
              <a:rPr lang="en-US" sz="1400"/>
              <a:t>Each Ticket Classified into most fitting topics</a:t>
            </a:r>
          </a:p>
        </p:txBody>
      </p:sp>
      <p:sp>
        <p:nvSpPr>
          <p:cNvPr id="31" name="TextBox 30">
            <a:extLst>
              <a:ext uri="{FF2B5EF4-FFF2-40B4-BE49-F238E27FC236}">
                <a16:creationId xmlns:a16="http://schemas.microsoft.com/office/drawing/2014/main" id="{C6B5D4CE-6B87-4012-B3A3-B5DC90A0AFF0}"/>
              </a:ext>
            </a:extLst>
          </p:cNvPr>
          <p:cNvSpPr txBox="1"/>
          <p:nvPr/>
        </p:nvSpPr>
        <p:spPr>
          <a:xfrm>
            <a:off x="902023" y="6278796"/>
            <a:ext cx="2365491" cy="523220"/>
          </a:xfrm>
          <a:prstGeom prst="rect">
            <a:avLst/>
          </a:prstGeom>
          <a:noFill/>
        </p:spPr>
        <p:txBody>
          <a:bodyPr wrap="square" rtlCol="0">
            <a:spAutoFit/>
          </a:bodyPr>
          <a:lstStyle/>
          <a:p>
            <a:pPr algn="ctr"/>
            <a:r>
              <a:rPr lang="en-US" sz="1400"/>
              <a:t>List of prominent words each topic contains</a:t>
            </a:r>
          </a:p>
        </p:txBody>
      </p:sp>
      <p:sp>
        <p:nvSpPr>
          <p:cNvPr id="32" name="TextBox 31">
            <a:extLst>
              <a:ext uri="{FF2B5EF4-FFF2-40B4-BE49-F238E27FC236}">
                <a16:creationId xmlns:a16="http://schemas.microsoft.com/office/drawing/2014/main" id="{58E23F4B-7ED9-4F2B-93F4-7BD0E6D8A7E7}"/>
              </a:ext>
            </a:extLst>
          </p:cNvPr>
          <p:cNvSpPr txBox="1"/>
          <p:nvPr/>
        </p:nvSpPr>
        <p:spPr>
          <a:xfrm>
            <a:off x="529089" y="2119283"/>
            <a:ext cx="318407" cy="2677656"/>
          </a:xfrm>
          <a:prstGeom prst="rect">
            <a:avLst/>
          </a:prstGeom>
          <a:noFill/>
        </p:spPr>
        <p:txBody>
          <a:bodyPr wrap="square" rtlCol="0">
            <a:spAutoFit/>
          </a:bodyPr>
          <a:lstStyle/>
          <a:p>
            <a:r>
              <a:rPr lang="en-US" sz="2800" b="1" u="sng">
                <a:solidFill>
                  <a:schemeClr val="accent4">
                    <a:lumMod val="60000"/>
                    <a:lumOff val="40000"/>
                  </a:schemeClr>
                </a:solidFill>
              </a:rPr>
              <a:t>O</a:t>
            </a:r>
          </a:p>
          <a:p>
            <a:r>
              <a:rPr lang="en-US" sz="2800" b="1" u="sng">
                <a:solidFill>
                  <a:schemeClr val="accent4">
                    <a:lumMod val="60000"/>
                    <a:lumOff val="40000"/>
                  </a:schemeClr>
                </a:solidFill>
              </a:rPr>
              <a:t>U</a:t>
            </a:r>
          </a:p>
          <a:p>
            <a:r>
              <a:rPr lang="en-US" sz="2800" b="1" u="sng">
                <a:solidFill>
                  <a:schemeClr val="accent4">
                    <a:lumMod val="60000"/>
                    <a:lumOff val="40000"/>
                  </a:schemeClr>
                </a:solidFill>
              </a:rPr>
              <a:t>T</a:t>
            </a:r>
          </a:p>
          <a:p>
            <a:r>
              <a:rPr lang="en-US" sz="2800" b="1" u="sng">
                <a:solidFill>
                  <a:schemeClr val="accent4">
                    <a:lumMod val="60000"/>
                    <a:lumOff val="40000"/>
                  </a:schemeClr>
                </a:solidFill>
              </a:rPr>
              <a:t>P</a:t>
            </a:r>
          </a:p>
          <a:p>
            <a:r>
              <a:rPr lang="en-US" sz="2800" b="1" u="sng">
                <a:solidFill>
                  <a:schemeClr val="accent4">
                    <a:lumMod val="60000"/>
                    <a:lumOff val="40000"/>
                  </a:schemeClr>
                </a:solidFill>
              </a:rPr>
              <a:t>U</a:t>
            </a:r>
          </a:p>
          <a:p>
            <a:r>
              <a:rPr lang="en-US" sz="2800" b="1" u="sng">
                <a:solidFill>
                  <a:schemeClr val="accent4">
                    <a:lumMod val="60000"/>
                    <a:lumOff val="40000"/>
                  </a:schemeClr>
                </a:solidFill>
              </a:rPr>
              <a:t>T</a:t>
            </a:r>
          </a:p>
        </p:txBody>
      </p:sp>
      <p:pic>
        <p:nvPicPr>
          <p:cNvPr id="33" name="Picture 32" descr="A close up of a logo&#10;&#10;Description automatically generated">
            <a:extLst>
              <a:ext uri="{FF2B5EF4-FFF2-40B4-BE49-F238E27FC236}">
                <a16:creationId xmlns:a16="http://schemas.microsoft.com/office/drawing/2014/main" id="{01B46FAD-45B3-44D4-93BB-04D03D27F8DB}"/>
              </a:ext>
            </a:extLst>
          </p:cNvPr>
          <p:cNvPicPr>
            <a:picLocks noChangeAspect="1"/>
          </p:cNvPicPr>
          <p:nvPr/>
        </p:nvPicPr>
        <p:blipFill rotWithShape="1">
          <a:blip r:embed="rId6">
            <a:extLst>
              <a:ext uri="{28A0092B-C50C-407E-A947-70E740481C1C}">
                <a14:useLocalDpi xmlns:a14="http://schemas.microsoft.com/office/drawing/2010/main" val="0"/>
              </a:ext>
            </a:extLst>
          </a:blip>
          <a:srcRect l="39749" t="35982" r="38310" b="36975"/>
          <a:stretch/>
        </p:blipFill>
        <p:spPr>
          <a:xfrm>
            <a:off x="7394373" y="2765432"/>
            <a:ext cx="1498617" cy="1385358"/>
          </a:xfrm>
          <a:prstGeom prst="rect">
            <a:avLst/>
          </a:prstGeom>
        </p:spPr>
      </p:pic>
      <p:pic>
        <p:nvPicPr>
          <p:cNvPr id="35" name="Picture 34">
            <a:extLst>
              <a:ext uri="{FF2B5EF4-FFF2-40B4-BE49-F238E27FC236}">
                <a16:creationId xmlns:a16="http://schemas.microsoft.com/office/drawing/2014/main" id="{3A239A47-263B-49F6-865E-A69BB1727581}"/>
              </a:ext>
            </a:extLst>
          </p:cNvPr>
          <p:cNvPicPr>
            <a:picLocks noChangeAspect="1"/>
          </p:cNvPicPr>
          <p:nvPr/>
        </p:nvPicPr>
        <p:blipFill rotWithShape="1">
          <a:blip r:embed="rId7">
            <a:extLst>
              <a:ext uri="{28A0092B-C50C-407E-A947-70E740481C1C}">
                <a14:useLocalDpi xmlns:a14="http://schemas.microsoft.com/office/drawing/2010/main" val="0"/>
              </a:ext>
            </a:extLst>
          </a:blip>
          <a:srcRect l="35302" t="34886" r="39774" b="33334"/>
          <a:stretch/>
        </p:blipFill>
        <p:spPr>
          <a:xfrm>
            <a:off x="9510260" y="2894417"/>
            <a:ext cx="1578213" cy="1509260"/>
          </a:xfrm>
          <a:prstGeom prst="rect">
            <a:avLst/>
          </a:prstGeom>
        </p:spPr>
      </p:pic>
      <p:pic>
        <p:nvPicPr>
          <p:cNvPr id="37" name="Picture 36">
            <a:extLst>
              <a:ext uri="{FF2B5EF4-FFF2-40B4-BE49-F238E27FC236}">
                <a16:creationId xmlns:a16="http://schemas.microsoft.com/office/drawing/2014/main" id="{DD12D696-1CE4-4324-8AC3-F40D18791ED6}"/>
              </a:ext>
            </a:extLst>
          </p:cNvPr>
          <p:cNvPicPr>
            <a:picLocks noChangeAspect="1"/>
          </p:cNvPicPr>
          <p:nvPr/>
        </p:nvPicPr>
        <p:blipFill rotWithShape="1">
          <a:blip r:embed="rId8">
            <a:extLst>
              <a:ext uri="{28A0092B-C50C-407E-A947-70E740481C1C}">
                <a14:useLocalDpi xmlns:a14="http://schemas.microsoft.com/office/drawing/2010/main" val="0"/>
              </a:ext>
            </a:extLst>
          </a:blip>
          <a:srcRect l="30048" t="26233" r="35085" b="25548"/>
          <a:stretch/>
        </p:blipFill>
        <p:spPr>
          <a:xfrm>
            <a:off x="5439459" y="3011436"/>
            <a:ext cx="1498617" cy="1385358"/>
          </a:xfrm>
          <a:prstGeom prst="rect">
            <a:avLst/>
          </a:prstGeom>
        </p:spPr>
      </p:pic>
      <p:sp>
        <p:nvSpPr>
          <p:cNvPr id="28" name="TextBox 27">
            <a:extLst>
              <a:ext uri="{FF2B5EF4-FFF2-40B4-BE49-F238E27FC236}">
                <a16:creationId xmlns:a16="http://schemas.microsoft.com/office/drawing/2014/main" id="{E3EEA66D-2111-4865-A2A1-5F7208D71D39}"/>
              </a:ext>
            </a:extLst>
          </p:cNvPr>
          <p:cNvSpPr txBox="1"/>
          <p:nvPr/>
        </p:nvSpPr>
        <p:spPr>
          <a:xfrm>
            <a:off x="8963028" y="120666"/>
            <a:ext cx="2178022" cy="923330"/>
          </a:xfrm>
          <a:prstGeom prst="rect">
            <a:avLst/>
          </a:prstGeom>
          <a:noFill/>
        </p:spPr>
        <p:txBody>
          <a:bodyPr wrap="square" rtlCol="0">
            <a:spAutoFit/>
          </a:bodyPr>
          <a:lstStyle/>
          <a:p>
            <a:pPr algn="r"/>
            <a:r>
              <a:rPr lang="en-US" u="sng">
                <a:solidFill>
                  <a:schemeClr val="accent6">
                    <a:lumMod val="50000"/>
                  </a:schemeClr>
                </a:solidFill>
              </a:rPr>
              <a:t>Calling AWS Comprehend Topic Modeling</a:t>
            </a:r>
          </a:p>
        </p:txBody>
      </p:sp>
      <p:pic>
        <p:nvPicPr>
          <p:cNvPr id="39" name="Picture 38" descr="A close up of a logo&#10;&#10;Description automatically generated">
            <a:extLst>
              <a:ext uri="{FF2B5EF4-FFF2-40B4-BE49-F238E27FC236}">
                <a16:creationId xmlns:a16="http://schemas.microsoft.com/office/drawing/2014/main" id="{525CAA5B-C6E9-4D34-9B70-0D89E6A385B7}"/>
              </a:ext>
            </a:extLst>
          </p:cNvPr>
          <p:cNvPicPr>
            <a:picLocks noChangeAspect="1"/>
          </p:cNvPicPr>
          <p:nvPr/>
        </p:nvPicPr>
        <p:blipFill rotWithShape="1">
          <a:blip r:embed="rId9">
            <a:extLst>
              <a:ext uri="{28A0092B-C50C-407E-A947-70E740481C1C}">
                <a14:useLocalDpi xmlns:a14="http://schemas.microsoft.com/office/drawing/2010/main" val="0"/>
              </a:ext>
            </a:extLst>
          </a:blip>
          <a:srcRect l="39904" t="37346" r="40325" b="34784"/>
          <a:stretch/>
        </p:blipFill>
        <p:spPr>
          <a:xfrm>
            <a:off x="7565410" y="5290042"/>
            <a:ext cx="1498617" cy="1447292"/>
          </a:xfrm>
          <a:prstGeom prst="rect">
            <a:avLst/>
          </a:prstGeom>
        </p:spPr>
      </p:pic>
      <p:pic>
        <p:nvPicPr>
          <p:cNvPr id="41" name="Picture 40" descr="A close up of a logo&#10;&#10;Description automatically generated">
            <a:extLst>
              <a:ext uri="{FF2B5EF4-FFF2-40B4-BE49-F238E27FC236}">
                <a16:creationId xmlns:a16="http://schemas.microsoft.com/office/drawing/2014/main" id="{90EBF620-CDF5-4EC2-88AE-949B6BA57F10}"/>
              </a:ext>
            </a:extLst>
          </p:cNvPr>
          <p:cNvPicPr>
            <a:picLocks noChangeAspect="1"/>
          </p:cNvPicPr>
          <p:nvPr/>
        </p:nvPicPr>
        <p:blipFill rotWithShape="1">
          <a:blip r:embed="rId10">
            <a:extLst>
              <a:ext uri="{28A0092B-C50C-407E-A947-70E740481C1C}">
                <a14:useLocalDpi xmlns:a14="http://schemas.microsoft.com/office/drawing/2010/main" val="0"/>
              </a:ext>
            </a:extLst>
          </a:blip>
          <a:srcRect l="41405" t="36727" r="30383" b="37054"/>
          <a:stretch/>
        </p:blipFill>
        <p:spPr>
          <a:xfrm>
            <a:off x="5541874" y="4676688"/>
            <a:ext cx="1772536" cy="1431846"/>
          </a:xfrm>
          <a:prstGeom prst="rect">
            <a:avLst/>
          </a:prstGeom>
        </p:spPr>
      </p:pic>
      <p:pic>
        <p:nvPicPr>
          <p:cNvPr id="43" name="Picture 42" descr="A close up of a logo&#10;&#10;Description automatically generated">
            <a:extLst>
              <a:ext uri="{FF2B5EF4-FFF2-40B4-BE49-F238E27FC236}">
                <a16:creationId xmlns:a16="http://schemas.microsoft.com/office/drawing/2014/main" id="{F611F8F1-2A27-4273-9497-1A6192F84FB2}"/>
              </a:ext>
            </a:extLst>
          </p:cNvPr>
          <p:cNvPicPr>
            <a:picLocks noChangeAspect="1"/>
          </p:cNvPicPr>
          <p:nvPr/>
        </p:nvPicPr>
        <p:blipFill rotWithShape="1">
          <a:blip r:embed="rId11">
            <a:extLst>
              <a:ext uri="{28A0092B-C50C-407E-A947-70E740481C1C}">
                <a14:useLocalDpi xmlns:a14="http://schemas.microsoft.com/office/drawing/2010/main" val="0"/>
              </a:ext>
            </a:extLst>
          </a:blip>
          <a:srcRect l="38373" t="32278" r="35422" b="34269"/>
          <a:stretch/>
        </p:blipFill>
        <p:spPr>
          <a:xfrm>
            <a:off x="9606590" y="4758856"/>
            <a:ext cx="1537431" cy="1519940"/>
          </a:xfrm>
          <a:prstGeom prst="rect">
            <a:avLst/>
          </a:prstGeom>
        </p:spPr>
      </p:pic>
      <p:sp>
        <p:nvSpPr>
          <p:cNvPr id="44" name="TextBox 43">
            <a:extLst>
              <a:ext uri="{FF2B5EF4-FFF2-40B4-BE49-F238E27FC236}">
                <a16:creationId xmlns:a16="http://schemas.microsoft.com/office/drawing/2014/main" id="{3546C9B0-AF74-4918-A67A-F04AC466CE9D}"/>
              </a:ext>
            </a:extLst>
          </p:cNvPr>
          <p:cNvSpPr txBox="1"/>
          <p:nvPr/>
        </p:nvSpPr>
        <p:spPr>
          <a:xfrm>
            <a:off x="6320287" y="4257289"/>
            <a:ext cx="4228036" cy="830997"/>
          </a:xfrm>
          <a:prstGeom prst="rect">
            <a:avLst/>
          </a:prstGeom>
          <a:noFill/>
        </p:spPr>
        <p:txBody>
          <a:bodyPr wrap="square" rtlCol="0">
            <a:spAutoFit/>
          </a:bodyPr>
          <a:lstStyle/>
          <a:p>
            <a:pPr algn="ctr"/>
            <a:r>
              <a:rPr lang="en-US" sz="2400">
                <a:latin typeface="Agency FB" panose="020B0503020202020204" pitchFamily="34" charset="0"/>
              </a:rPr>
              <a:t>Some Topic Groupings Visualized</a:t>
            </a:r>
          </a:p>
          <a:p>
            <a:pPr algn="ctr"/>
            <a:r>
              <a:rPr lang="en-US" sz="1400">
                <a:latin typeface="Agency FB" panose="020B0503020202020204" pitchFamily="34" charset="0"/>
              </a:rPr>
              <a:t>Do you think the ML did a good job? </a:t>
            </a:r>
            <a:r>
              <a:rPr lang="en-US" sz="2400">
                <a:latin typeface="Agency FB" panose="020B0503020202020204" pitchFamily="34" charset="0"/>
              </a:rPr>
              <a:t> </a:t>
            </a:r>
          </a:p>
        </p:txBody>
      </p:sp>
      <p:sp>
        <p:nvSpPr>
          <p:cNvPr id="47" name="Title 1">
            <a:extLst>
              <a:ext uri="{FF2B5EF4-FFF2-40B4-BE49-F238E27FC236}">
                <a16:creationId xmlns:a16="http://schemas.microsoft.com/office/drawing/2014/main" id="{C913FA51-A7E2-45B4-B30E-20568AD2891C}"/>
              </a:ext>
            </a:extLst>
          </p:cNvPr>
          <p:cNvSpPr>
            <a:spLocks noGrp="1"/>
          </p:cNvSpPr>
          <p:nvPr>
            <p:ph type="title"/>
          </p:nvPr>
        </p:nvSpPr>
        <p:spPr>
          <a:xfrm rot="5400000">
            <a:off x="8358363" y="3137330"/>
            <a:ext cx="6858000" cy="583341"/>
          </a:xfrm>
        </p:spPr>
        <p:txBody>
          <a:bodyPr>
            <a:normAutofit fontScale="90000"/>
          </a:bodyPr>
          <a:lstStyle/>
          <a:p>
            <a:pPr algn="ctr"/>
            <a:r>
              <a:rPr lang="en-US" sz="2800"/>
              <a:t>PROCESSING TICKETS - MACHINE LEARNING</a:t>
            </a:r>
          </a:p>
        </p:txBody>
      </p:sp>
    </p:spTree>
    <p:extLst>
      <p:ext uri="{BB962C8B-B14F-4D97-AF65-F5344CB8AC3E}">
        <p14:creationId xmlns:p14="http://schemas.microsoft.com/office/powerpoint/2010/main" val="1985618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21" name="Picture 20" descr="A screenshot of a computer&#10;&#10;Description automatically generated">
            <a:extLst>
              <a:ext uri="{FF2B5EF4-FFF2-40B4-BE49-F238E27FC236}">
                <a16:creationId xmlns:a16="http://schemas.microsoft.com/office/drawing/2014/main" id="{E69F9B85-6FFF-4A06-A120-8CE1DA626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964" y="3855780"/>
            <a:ext cx="3428226" cy="2269502"/>
          </a:xfrm>
          <a:prstGeom prst="rect">
            <a:avLst/>
          </a:prstGeom>
        </p:spPr>
      </p:pic>
      <p:sp>
        <p:nvSpPr>
          <p:cNvPr id="2" name="Title 1">
            <a:extLst>
              <a:ext uri="{FF2B5EF4-FFF2-40B4-BE49-F238E27FC236}">
                <a16:creationId xmlns:a16="http://schemas.microsoft.com/office/drawing/2014/main" id="{A64FB33B-69E5-48EF-8F4B-589273380077}"/>
              </a:ext>
            </a:extLst>
          </p:cNvPr>
          <p:cNvSpPr>
            <a:spLocks noGrp="1"/>
          </p:cNvSpPr>
          <p:nvPr>
            <p:ph type="title"/>
          </p:nvPr>
        </p:nvSpPr>
        <p:spPr>
          <a:xfrm>
            <a:off x="1102152" y="3002221"/>
            <a:ext cx="2573736" cy="774251"/>
          </a:xfrm>
        </p:spPr>
        <p:txBody>
          <a:bodyPr vert="horz" lIns="91440" tIns="45720" rIns="91440" bIns="45720" rtlCol="0" anchor="t">
            <a:normAutofit/>
          </a:bodyPr>
          <a:lstStyle/>
          <a:p>
            <a:r>
              <a:rPr lang="en-US" sz="4800"/>
              <a:t>The UI</a:t>
            </a:r>
          </a:p>
        </p:txBody>
      </p:sp>
      <p:sp>
        <p:nvSpPr>
          <p:cNvPr id="7" name="Text Placeholder 6">
            <a:extLst>
              <a:ext uri="{FF2B5EF4-FFF2-40B4-BE49-F238E27FC236}">
                <a16:creationId xmlns:a16="http://schemas.microsoft.com/office/drawing/2014/main" id="{2C93DFD9-4C02-4AE2-8449-FB894FB6A601}"/>
              </a:ext>
            </a:extLst>
          </p:cNvPr>
          <p:cNvSpPr>
            <a:spLocks noGrp="1"/>
          </p:cNvSpPr>
          <p:nvPr>
            <p:ph type="body" sz="half" idx="2"/>
          </p:nvPr>
        </p:nvSpPr>
        <p:spPr>
          <a:xfrm>
            <a:off x="4431822" y="3429000"/>
            <a:ext cx="6799524" cy="3268841"/>
          </a:xfrm>
        </p:spPr>
        <p:txBody>
          <a:bodyPr/>
          <a:lstStyle/>
          <a:p>
            <a:pPr marL="342900" indent="-342900">
              <a:buClr>
                <a:schemeClr val="accent6"/>
              </a:buClr>
              <a:buFont typeface="Open Sans Light" panose="020B0306030504020204" pitchFamily="34" charset="0"/>
              <a:buChar char="◊"/>
            </a:pPr>
            <a:r>
              <a:rPr lang="en-US"/>
              <a:t>The webpage is hosted in a </a:t>
            </a:r>
            <a:r>
              <a:rPr lang="en-US">
                <a:solidFill>
                  <a:schemeClr val="accent2">
                    <a:lumMod val="40000"/>
                    <a:lumOff val="60000"/>
                  </a:schemeClr>
                </a:solidFill>
              </a:rPr>
              <a:t>static s3 bucket</a:t>
            </a:r>
          </a:p>
          <a:p>
            <a:pPr marL="800100" lvl="1" indent="-342900">
              <a:buClr>
                <a:schemeClr val="accent6"/>
              </a:buClr>
              <a:buFont typeface="Open Sans Light" panose="020B0306030504020204" pitchFamily="34" charset="0"/>
              <a:buChar char="◊"/>
            </a:pPr>
            <a:r>
              <a:rPr lang="en-US"/>
              <a:t>The html file is generated using a lambda function and a jinja template.</a:t>
            </a:r>
          </a:p>
          <a:p>
            <a:pPr marL="800100" lvl="1" indent="-342900">
              <a:buClr>
                <a:schemeClr val="accent6"/>
              </a:buClr>
              <a:buFont typeface="Open Sans Light" panose="020B0306030504020204" pitchFamily="34" charset="0"/>
              <a:buChar char="◊"/>
            </a:pPr>
            <a:r>
              <a:rPr lang="en-US"/>
              <a:t>This allows us to easily make changes to the webpage as well as updating the information automatically.</a:t>
            </a:r>
          </a:p>
          <a:p>
            <a:pPr marL="342900" indent="-342900">
              <a:buClr>
                <a:schemeClr val="accent6"/>
              </a:buClr>
              <a:buFont typeface="Open Sans Light" panose="020B0306030504020204" pitchFamily="34" charset="0"/>
              <a:buChar char="◊"/>
            </a:pPr>
            <a:r>
              <a:rPr lang="en-US"/>
              <a:t>We used </a:t>
            </a:r>
            <a:r>
              <a:rPr lang="en-US">
                <a:solidFill>
                  <a:schemeClr val="accent3">
                    <a:lumMod val="60000"/>
                    <a:lumOff val="40000"/>
                  </a:schemeClr>
                </a:solidFill>
              </a:rPr>
              <a:t>SES</a:t>
            </a:r>
            <a:r>
              <a:rPr lang="en-US"/>
              <a:t> to send an email to users that submit new tickets</a:t>
            </a:r>
          </a:p>
          <a:p>
            <a:pPr marL="800100" lvl="1" indent="-342900">
              <a:buClr>
                <a:schemeClr val="accent6"/>
              </a:buClr>
              <a:buFont typeface="Open Sans Light" panose="020B0306030504020204" pitchFamily="34" charset="0"/>
              <a:buChar char="◊"/>
            </a:pPr>
            <a:r>
              <a:rPr lang="en-US"/>
              <a:t>Similar tickets are found and linked in the text.</a:t>
            </a:r>
          </a:p>
          <a:p>
            <a:pPr marL="800100" lvl="1" indent="-342900">
              <a:buClr>
                <a:schemeClr val="accent6"/>
              </a:buClr>
              <a:buFont typeface="Open Sans Light" panose="020B0306030504020204" pitchFamily="34" charset="0"/>
              <a:buChar char="◊"/>
            </a:pPr>
            <a:r>
              <a:rPr lang="en-US"/>
              <a:t>Like the webpage, the email is generated and sent by a lambda function.</a:t>
            </a:r>
          </a:p>
        </p:txBody>
      </p:sp>
      <p:pic>
        <p:nvPicPr>
          <p:cNvPr id="17" name="Picture 16" descr="A screenshot of a cell phone&#10;&#10;Description automatically generated">
            <a:extLst>
              <a:ext uri="{FF2B5EF4-FFF2-40B4-BE49-F238E27FC236}">
                <a16:creationId xmlns:a16="http://schemas.microsoft.com/office/drawing/2014/main" id="{1D9E3155-0DDF-4D78-A7FE-673C509A97CD}"/>
              </a:ext>
            </a:extLst>
          </p:cNvPr>
          <p:cNvPicPr>
            <a:picLocks noChangeAspect="1"/>
          </p:cNvPicPr>
          <p:nvPr/>
        </p:nvPicPr>
        <p:blipFill rotWithShape="1">
          <a:blip r:embed="rId5">
            <a:extLst>
              <a:ext uri="{28A0092B-C50C-407E-A947-70E740481C1C}">
                <a14:useLocalDpi xmlns:a14="http://schemas.microsoft.com/office/drawing/2010/main" val="0"/>
              </a:ext>
            </a:extLst>
          </a:blip>
          <a:srcRect l="6991" t="-1" b="23160"/>
          <a:stretch/>
        </p:blipFill>
        <p:spPr>
          <a:xfrm>
            <a:off x="1011964" y="2869"/>
            <a:ext cx="4894177" cy="278818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99AA7A9-F941-4226-9C6E-A6CE5972A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954" y="0"/>
            <a:ext cx="5463796" cy="321784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600F845-62F9-4AAD-8408-D29AF90FB1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0336" y="1284304"/>
            <a:ext cx="638801" cy="769838"/>
          </a:xfrm>
          <a:prstGeom prst="rect">
            <a:avLst/>
          </a:prstGeom>
        </p:spPr>
      </p:pic>
      <p:cxnSp>
        <p:nvCxnSpPr>
          <p:cNvPr id="15" name="Straight Arrow Connector 14">
            <a:extLst>
              <a:ext uri="{FF2B5EF4-FFF2-40B4-BE49-F238E27FC236}">
                <a16:creationId xmlns:a16="http://schemas.microsoft.com/office/drawing/2014/main" id="{3985DDB1-BACC-41A5-9617-ABA145284B50}"/>
              </a:ext>
            </a:extLst>
          </p:cNvPr>
          <p:cNvCxnSpPr>
            <a:cxnSpLocks/>
          </p:cNvCxnSpPr>
          <p:nvPr/>
        </p:nvCxnSpPr>
        <p:spPr>
          <a:xfrm>
            <a:off x="5305425" y="1359663"/>
            <a:ext cx="1057729"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2" name="Picture 11" descr="A screenshot of a computer&#10;&#10;Description automatically generated">
            <a:extLst>
              <a:ext uri="{FF2B5EF4-FFF2-40B4-BE49-F238E27FC236}">
                <a16:creationId xmlns:a16="http://schemas.microsoft.com/office/drawing/2014/main" id="{2947472D-2C31-4B5F-9976-CADFDDCEB9C0}"/>
              </a:ext>
            </a:extLst>
          </p:cNvPr>
          <p:cNvPicPr>
            <a:picLocks noChangeAspect="1"/>
          </p:cNvPicPr>
          <p:nvPr/>
        </p:nvPicPr>
        <p:blipFill rotWithShape="1">
          <a:blip r:embed="rId8">
            <a:extLst>
              <a:ext uri="{28A0092B-C50C-407E-A947-70E740481C1C}">
                <a14:useLocalDpi xmlns:a14="http://schemas.microsoft.com/office/drawing/2010/main" val="0"/>
              </a:ext>
            </a:extLst>
          </a:blip>
          <a:srcRect t="-1" b="7884"/>
          <a:stretch/>
        </p:blipFill>
        <p:spPr>
          <a:xfrm>
            <a:off x="1011964" y="3855779"/>
            <a:ext cx="3428226" cy="2263963"/>
          </a:xfrm>
          <a:prstGeom prst="rect">
            <a:avLst/>
          </a:prstGeom>
          <a:effectLst/>
        </p:spPr>
      </p:pic>
    </p:spTree>
    <p:extLst>
      <p:ext uri="{BB962C8B-B14F-4D97-AF65-F5344CB8AC3E}">
        <p14:creationId xmlns:p14="http://schemas.microsoft.com/office/powerpoint/2010/main" val="160776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035F026-75B7-461B-AFBF-631F67C8933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1888952" y="206257"/>
            <a:ext cx="8414095" cy="5625108"/>
          </a:xfrm>
        </p:spPr>
      </p:pic>
      <p:sp>
        <p:nvSpPr>
          <p:cNvPr id="3" name="Title 2">
            <a:extLst>
              <a:ext uri="{FF2B5EF4-FFF2-40B4-BE49-F238E27FC236}">
                <a16:creationId xmlns:a16="http://schemas.microsoft.com/office/drawing/2014/main" id="{11CB15B7-ACF8-4B20-9849-32855C7E6035}"/>
              </a:ext>
            </a:extLst>
          </p:cNvPr>
          <p:cNvSpPr>
            <a:spLocks noGrp="1"/>
          </p:cNvSpPr>
          <p:nvPr>
            <p:ph type="title"/>
          </p:nvPr>
        </p:nvSpPr>
        <p:spPr>
          <a:xfrm>
            <a:off x="3187807" y="5893117"/>
            <a:ext cx="3465425" cy="590727"/>
          </a:xfrm>
        </p:spPr>
        <p:txBody>
          <a:bodyPr>
            <a:normAutofit/>
          </a:bodyPr>
          <a:lstStyle/>
          <a:p>
            <a:r>
              <a:rPr lang="en-US" dirty="0"/>
              <a:t>The Automation</a:t>
            </a:r>
          </a:p>
        </p:txBody>
      </p:sp>
      <p:sp>
        <p:nvSpPr>
          <p:cNvPr id="7" name="Text Placeholder 6">
            <a:extLst>
              <a:ext uri="{FF2B5EF4-FFF2-40B4-BE49-F238E27FC236}">
                <a16:creationId xmlns:a16="http://schemas.microsoft.com/office/drawing/2014/main" id="{12408B60-A2B6-4EC8-9666-5AD16DF98EA7}"/>
              </a:ext>
            </a:extLst>
          </p:cNvPr>
          <p:cNvSpPr>
            <a:spLocks noGrp="1"/>
          </p:cNvSpPr>
          <p:nvPr>
            <p:ph type="body" sz="half" idx="2"/>
          </p:nvPr>
        </p:nvSpPr>
        <p:spPr>
          <a:xfrm>
            <a:off x="6525573" y="5994561"/>
            <a:ext cx="3777474" cy="657182"/>
          </a:xfrm>
        </p:spPr>
        <p:txBody>
          <a:bodyPr vert="horz" lIns="91440" tIns="45720" rIns="91440" bIns="45720" rtlCol="0" anchor="t">
            <a:normAutofit/>
          </a:bodyPr>
          <a:lstStyle/>
          <a:p>
            <a:pPr>
              <a:buClr>
                <a:schemeClr val="accent6"/>
              </a:buClr>
            </a:pPr>
            <a:r>
              <a:rPr lang="en-US" sz="1600" dirty="0"/>
              <a:t>Visualization of CloudFormation script</a:t>
            </a:r>
          </a:p>
        </p:txBody>
      </p:sp>
    </p:spTree>
    <p:extLst>
      <p:ext uri="{BB962C8B-B14F-4D97-AF65-F5344CB8AC3E}">
        <p14:creationId xmlns:p14="http://schemas.microsoft.com/office/powerpoint/2010/main" val="28286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15D3FBC-B59F-42F5-A3DD-95E5E2E7CC69}"/>
              </a:ext>
            </a:extLst>
          </p:cNvPr>
          <p:cNvGrpSpPr/>
          <p:nvPr/>
        </p:nvGrpSpPr>
        <p:grpSpPr>
          <a:xfrm>
            <a:off x="8354656" y="3536210"/>
            <a:ext cx="989347" cy="987695"/>
            <a:chOff x="8507738" y="3754926"/>
            <a:chExt cx="989347" cy="987695"/>
          </a:xfrm>
        </p:grpSpPr>
        <p:sp>
          <p:nvSpPr>
            <p:cNvPr id="10" name="Rectangle: Rounded Corners 9">
              <a:extLst>
                <a:ext uri="{FF2B5EF4-FFF2-40B4-BE49-F238E27FC236}">
                  <a16:creationId xmlns:a16="http://schemas.microsoft.com/office/drawing/2014/main" id="{4FD8C5FC-E6AE-40CB-B467-7BA592EEA22A}"/>
                </a:ext>
              </a:extLst>
            </p:cNvPr>
            <p:cNvSpPr/>
            <p:nvPr/>
          </p:nvSpPr>
          <p:spPr>
            <a:xfrm>
              <a:off x="8516293" y="3772276"/>
              <a:ext cx="965703" cy="968721"/>
            </a:xfrm>
            <a:prstGeom prst="roundRect">
              <a:avLst>
                <a:gd name="adj" fmla="val 2153"/>
              </a:avLst>
            </a:prstGeom>
            <a:solidFill>
              <a:srgbClr val="3C2E25"/>
            </a:solidFill>
            <a:ln>
              <a:noFill/>
            </a:ln>
            <a:effectLst>
              <a:glow rad="88900">
                <a:schemeClr val="accent4">
                  <a:lumMod val="20000"/>
                  <a:lumOff val="80000"/>
                  <a:alpha val="43000"/>
                </a:schemeClr>
              </a:glo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descr="A close up of a screen&#10;&#10;Description automatically generated">
              <a:extLst>
                <a:ext uri="{FF2B5EF4-FFF2-40B4-BE49-F238E27FC236}">
                  <a16:creationId xmlns:a16="http://schemas.microsoft.com/office/drawing/2014/main" id="{317FD45E-6768-43BB-9931-DA92F5CFA8AE}"/>
                </a:ext>
              </a:extLst>
            </p:cNvPr>
            <p:cNvPicPr>
              <a:picLocks noChangeAspect="1"/>
            </p:cNvPicPr>
            <p:nvPr/>
          </p:nvPicPr>
          <p:blipFill rotWithShape="1">
            <a:blip r:embed="rId3">
              <a:extLst>
                <a:ext uri="{28A0092B-C50C-407E-A947-70E740481C1C}">
                  <a14:useLocalDpi xmlns:a14="http://schemas.microsoft.com/office/drawing/2010/main" val="0"/>
                </a:ext>
              </a:extLst>
            </a:blip>
            <a:srcRect l="17944" t="16058" r="18362" b="20636"/>
            <a:stretch/>
          </p:blipFill>
          <p:spPr>
            <a:xfrm>
              <a:off x="8507738" y="3754926"/>
              <a:ext cx="989347" cy="987695"/>
            </a:xfrm>
            <a:prstGeom prst="rect">
              <a:avLst/>
            </a:prstGeom>
            <a:effectLst/>
          </p:spPr>
        </p:pic>
      </p:grpSp>
      <p:sp>
        <p:nvSpPr>
          <p:cNvPr id="2" name="Title 1">
            <a:extLst>
              <a:ext uri="{FF2B5EF4-FFF2-40B4-BE49-F238E27FC236}">
                <a16:creationId xmlns:a16="http://schemas.microsoft.com/office/drawing/2014/main" id="{9A31E7B5-0BA6-4283-904E-D8CE83096E8D}"/>
              </a:ext>
            </a:extLst>
          </p:cNvPr>
          <p:cNvSpPr>
            <a:spLocks noGrp="1"/>
          </p:cNvSpPr>
          <p:nvPr>
            <p:ph type="title"/>
          </p:nvPr>
        </p:nvSpPr>
        <p:spPr>
          <a:xfrm>
            <a:off x="2557354" y="284356"/>
            <a:ext cx="7958331" cy="1077229"/>
          </a:xfrm>
        </p:spPr>
        <p:txBody>
          <a:bodyPr>
            <a:normAutofit/>
          </a:bodyPr>
          <a:lstStyle/>
          <a:p>
            <a:r>
              <a:rPr lang="en-US" sz="4800" dirty="0"/>
              <a:t>Summary</a:t>
            </a:r>
          </a:p>
        </p:txBody>
      </p:sp>
      <p:sp>
        <p:nvSpPr>
          <p:cNvPr id="3" name="Content Placeholder 2">
            <a:extLst>
              <a:ext uri="{FF2B5EF4-FFF2-40B4-BE49-F238E27FC236}">
                <a16:creationId xmlns:a16="http://schemas.microsoft.com/office/drawing/2014/main" id="{FC13A9C1-E4C8-4D80-829A-A259451ED799}"/>
              </a:ext>
            </a:extLst>
          </p:cNvPr>
          <p:cNvSpPr>
            <a:spLocks noGrp="1"/>
          </p:cNvSpPr>
          <p:nvPr>
            <p:ph idx="1"/>
          </p:nvPr>
        </p:nvSpPr>
        <p:spPr>
          <a:xfrm>
            <a:off x="1411059" y="1310907"/>
            <a:ext cx="7849091" cy="5154594"/>
          </a:xfrm>
        </p:spPr>
        <p:txBody>
          <a:bodyPr>
            <a:normAutofit/>
          </a:bodyPr>
          <a:lstStyle/>
          <a:p>
            <a:pPr marL="344170" indent="-337820"/>
            <a:r>
              <a:rPr lang="en-US" dirty="0"/>
              <a:t>The AWS Services we used were:</a:t>
            </a:r>
          </a:p>
          <a:p>
            <a:pPr marL="800100" lvl="1" indent="-342900"/>
            <a:endParaRPr lang="en-US" dirty="0"/>
          </a:p>
          <a:p>
            <a:pPr marL="457200" lvl="1" indent="0">
              <a:buNone/>
            </a:pPr>
            <a:endParaRPr lang="en-US" dirty="0"/>
          </a:p>
          <a:p>
            <a:pPr marL="795020" lvl="1" indent="-337820"/>
            <a:endParaRPr lang="en-US" dirty="0"/>
          </a:p>
          <a:p>
            <a:pPr marL="344170" indent="-337820"/>
            <a:r>
              <a:rPr lang="en-US" dirty="0"/>
              <a:t>We also gained experience with other tools, such as:</a:t>
            </a:r>
          </a:p>
          <a:p>
            <a:pPr marL="795020" lvl="1" indent="-337820"/>
            <a:endParaRPr lang="en-US" dirty="0"/>
          </a:p>
          <a:p>
            <a:pPr marL="742950" lvl="1" indent="-285750"/>
            <a:endParaRPr lang="en-US" dirty="0"/>
          </a:p>
          <a:p>
            <a:pPr marL="742950" lvl="1" indent="-285750"/>
            <a:endParaRPr lang="en-US" dirty="0"/>
          </a:p>
          <a:p>
            <a:pPr marL="344170" indent="-337820"/>
            <a:r>
              <a:rPr lang="en-US" dirty="0"/>
              <a:t>Learning about AWS was fun and interesting.</a:t>
            </a:r>
          </a:p>
          <a:p>
            <a:pPr marL="795020" lvl="1" indent="-337820"/>
            <a:r>
              <a:rPr lang="en-US" dirty="0"/>
              <a:t>However, we may have a few recommendations….</a:t>
            </a:r>
          </a:p>
        </p:txBody>
      </p:sp>
      <p:sp>
        <p:nvSpPr>
          <p:cNvPr id="4" name="TextBox 3">
            <a:extLst>
              <a:ext uri="{FF2B5EF4-FFF2-40B4-BE49-F238E27FC236}">
                <a16:creationId xmlns:a16="http://schemas.microsoft.com/office/drawing/2014/main" id="{A8CAF36F-0B4B-4815-B7F9-246096E868A8}"/>
              </a:ext>
            </a:extLst>
          </p:cNvPr>
          <p:cNvSpPr txBox="1"/>
          <p:nvPr/>
        </p:nvSpPr>
        <p:spPr>
          <a:xfrm>
            <a:off x="1866900" y="2011302"/>
            <a:ext cx="6429375" cy="1477328"/>
          </a:xfrm>
          <a:prstGeom prst="rect">
            <a:avLst/>
          </a:prstGeom>
          <a:noFill/>
        </p:spPr>
        <p:txBody>
          <a:bodyPr wrap="square" numCol="2" rtlCol="0" anchor="t">
            <a:spAutoFit/>
          </a:bodyPr>
          <a:lstStyle/>
          <a:p>
            <a:pPr marL="285750" indent="-285750">
              <a:buClr>
                <a:schemeClr val="accent6"/>
              </a:buClr>
              <a:buSzPct val="115000"/>
              <a:buFont typeface="Open Sans Light" panose="020B0306030504020204" pitchFamily="34" charset="0"/>
              <a:buChar char="◊"/>
            </a:pPr>
            <a:r>
              <a:rPr lang="en-US" dirty="0"/>
              <a:t>CloudFormation</a:t>
            </a:r>
          </a:p>
          <a:p>
            <a:pPr marL="285750" indent="-285750">
              <a:buClr>
                <a:schemeClr val="accent6"/>
              </a:buClr>
              <a:buSzPct val="115000"/>
              <a:buFont typeface="Open Sans Light" panose="020B0306030504020204" pitchFamily="34" charset="0"/>
              <a:buChar char="◊"/>
            </a:pPr>
            <a:r>
              <a:rPr lang="en-US" dirty="0"/>
              <a:t>CloudWatch</a:t>
            </a:r>
          </a:p>
          <a:p>
            <a:pPr marL="285750" indent="-285750">
              <a:buClr>
                <a:schemeClr val="accent6"/>
              </a:buClr>
              <a:buSzPct val="115000"/>
              <a:buFont typeface="Open Sans Light" panose="020B0306030504020204" pitchFamily="34" charset="0"/>
              <a:buChar char="◊"/>
            </a:pPr>
            <a:r>
              <a:rPr lang="en-US" dirty="0"/>
              <a:t>Comprehend</a:t>
            </a:r>
          </a:p>
          <a:p>
            <a:pPr marL="285750" indent="-285750">
              <a:buClr>
                <a:schemeClr val="accent6"/>
              </a:buClr>
              <a:buSzPct val="115000"/>
              <a:buFont typeface="Open Sans Light" panose="020B0306030504020204" pitchFamily="34" charset="0"/>
              <a:buChar char="◊"/>
            </a:pPr>
            <a:r>
              <a:rPr lang="en-US" dirty="0"/>
              <a:t>DynamoDB</a:t>
            </a:r>
          </a:p>
          <a:p>
            <a:pPr marL="285750" indent="-285750">
              <a:buClr>
                <a:schemeClr val="accent6"/>
              </a:buClr>
              <a:buSzPct val="115000"/>
              <a:buFont typeface="Open Sans Light" panose="020B0306030504020204" pitchFamily="34" charset="0"/>
              <a:buChar char="◊"/>
            </a:pPr>
            <a:r>
              <a:rPr lang="en-US" dirty="0"/>
              <a:t>IAM</a:t>
            </a:r>
          </a:p>
          <a:p>
            <a:pPr marL="285750" indent="-285750">
              <a:buClr>
                <a:schemeClr val="accent6"/>
              </a:buClr>
              <a:buSzPct val="115000"/>
              <a:buFont typeface="Open Sans Light" panose="020B0306030504020204" pitchFamily="34" charset="0"/>
              <a:buChar char="◊"/>
            </a:pPr>
            <a:r>
              <a:rPr lang="en-US" dirty="0"/>
              <a:t>Lambda</a:t>
            </a:r>
          </a:p>
          <a:p>
            <a:pPr marL="285750" indent="-285750">
              <a:buClr>
                <a:schemeClr val="accent6"/>
              </a:buClr>
              <a:buSzPct val="115000"/>
              <a:buFont typeface="Open Sans Light" panose="020B0306030504020204" pitchFamily="34" charset="0"/>
              <a:buChar char="◊"/>
            </a:pPr>
            <a:r>
              <a:rPr lang="en-US" dirty="0"/>
              <a:t>S3</a:t>
            </a:r>
          </a:p>
          <a:p>
            <a:pPr marL="285750" indent="-285750">
              <a:buClr>
                <a:schemeClr val="accent6"/>
              </a:buClr>
              <a:buSzPct val="115000"/>
              <a:buFont typeface="Open Sans Light" panose="020B0306030504020204" pitchFamily="34" charset="0"/>
              <a:buChar char="◊"/>
            </a:pPr>
            <a:r>
              <a:rPr lang="en-US" dirty="0"/>
              <a:t>SES</a:t>
            </a:r>
          </a:p>
          <a:p>
            <a:pPr marL="285750" indent="-285750">
              <a:buClr>
                <a:schemeClr val="accent6"/>
              </a:buClr>
              <a:buSzPct val="115000"/>
              <a:buFont typeface="Open Sans Light" panose="020B0306030504020204" pitchFamily="34" charset="0"/>
              <a:buChar char="◊"/>
            </a:pPr>
            <a:r>
              <a:rPr lang="en-US" dirty="0"/>
              <a:t>SNS</a:t>
            </a:r>
          </a:p>
          <a:p>
            <a:pPr marL="285750" indent="-285750">
              <a:buClr>
                <a:schemeClr val="accent6"/>
              </a:buClr>
              <a:buSzPct val="115000"/>
              <a:buFont typeface="Open Sans Light" panose="020B0306030504020204" pitchFamily="34" charset="0"/>
              <a:buChar char="◊"/>
            </a:pPr>
            <a:r>
              <a:rPr lang="en-US" dirty="0" err="1">
                <a:ea typeface="+mn-lt"/>
                <a:cs typeface="+mn-lt"/>
              </a:rPr>
              <a:t>SageMaker</a:t>
            </a:r>
            <a:endParaRPr lang="en-US" dirty="0"/>
          </a:p>
        </p:txBody>
      </p:sp>
      <p:sp>
        <p:nvSpPr>
          <p:cNvPr id="5" name="TextBox 4">
            <a:extLst>
              <a:ext uri="{FF2B5EF4-FFF2-40B4-BE49-F238E27FC236}">
                <a16:creationId xmlns:a16="http://schemas.microsoft.com/office/drawing/2014/main" id="{69EF1CF6-D6E7-46FD-9CFC-A2F6C4D35354}"/>
              </a:ext>
            </a:extLst>
          </p:cNvPr>
          <p:cNvSpPr txBox="1"/>
          <p:nvPr/>
        </p:nvSpPr>
        <p:spPr>
          <a:xfrm>
            <a:off x="1866900" y="3901707"/>
            <a:ext cx="6429375" cy="1477328"/>
          </a:xfrm>
          <a:prstGeom prst="rect">
            <a:avLst/>
          </a:prstGeom>
          <a:noFill/>
        </p:spPr>
        <p:txBody>
          <a:bodyPr wrap="square" numCol="2" rtlCol="0" anchor="t">
            <a:spAutoFit/>
          </a:bodyPr>
          <a:lstStyle/>
          <a:p>
            <a:pPr marL="285750" indent="-285750">
              <a:buClr>
                <a:schemeClr val="accent6"/>
              </a:buClr>
              <a:buSzPct val="115000"/>
              <a:buFont typeface="Open Sans Light" panose="020B0306030504020204" pitchFamily="34" charset="0"/>
              <a:buChar char="◊"/>
            </a:pPr>
            <a:r>
              <a:rPr lang="en-US"/>
              <a:t>Boto3</a:t>
            </a:r>
          </a:p>
          <a:p>
            <a:pPr marL="285750" indent="-285750">
              <a:buClr>
                <a:schemeClr val="accent6"/>
              </a:buClr>
              <a:buSzPct val="115000"/>
              <a:buFont typeface="Open Sans Light" panose="020B0306030504020204" pitchFamily="34" charset="0"/>
              <a:buChar char="◊"/>
            </a:pPr>
            <a:r>
              <a:rPr lang="en-US"/>
              <a:t>GitLab</a:t>
            </a:r>
          </a:p>
          <a:p>
            <a:pPr marL="285750" indent="-285750">
              <a:buClr>
                <a:schemeClr val="accent6"/>
              </a:buClr>
              <a:buSzPct val="115000"/>
              <a:buFont typeface="Open Sans Light" panose="020B0306030504020204" pitchFamily="34" charset="0"/>
              <a:buChar char="◊"/>
            </a:pPr>
            <a:r>
              <a:rPr lang="en-US"/>
              <a:t>Jinja2</a:t>
            </a:r>
          </a:p>
          <a:p>
            <a:pPr marL="285750" indent="-285750">
              <a:buClr>
                <a:schemeClr val="accent6"/>
              </a:buClr>
              <a:buSzPct val="115000"/>
              <a:buFont typeface="Open Sans Light" panose="020B0306030504020204" pitchFamily="34" charset="0"/>
              <a:buChar char="◊"/>
            </a:pPr>
            <a:r>
              <a:rPr lang="en-US"/>
              <a:t>Jira</a:t>
            </a:r>
          </a:p>
          <a:p>
            <a:pPr marL="285750" indent="-285750">
              <a:buClr>
                <a:schemeClr val="accent6"/>
              </a:buClr>
              <a:buSzPct val="115000"/>
              <a:buFont typeface="Open Sans Light" panose="020B0306030504020204" pitchFamily="34" charset="0"/>
              <a:buChar char="◊"/>
            </a:pPr>
            <a:r>
              <a:rPr lang="en-US"/>
              <a:t>Pandas</a:t>
            </a:r>
          </a:p>
          <a:p>
            <a:pPr marL="285750" indent="-285750">
              <a:buClr>
                <a:schemeClr val="accent6"/>
              </a:buClr>
              <a:buSzPct val="115000"/>
              <a:buFont typeface="Open Sans Light" panose="020B0306030504020204" pitchFamily="34" charset="0"/>
              <a:buChar char="◊"/>
            </a:pPr>
            <a:r>
              <a:rPr lang="en-US"/>
              <a:t>NLTK</a:t>
            </a:r>
          </a:p>
          <a:p>
            <a:pPr marL="285750" indent="-285750">
              <a:buClr>
                <a:schemeClr val="accent6"/>
              </a:buClr>
              <a:buSzPct val="115000"/>
              <a:buFont typeface="Open Sans Light" panose="020B0306030504020204" pitchFamily="34" charset="0"/>
              <a:buChar char="◊"/>
            </a:pPr>
            <a:r>
              <a:rPr lang="en-US"/>
              <a:t>ServiceNow</a:t>
            </a:r>
          </a:p>
          <a:p>
            <a:pPr marL="285750" indent="-285750">
              <a:buClr>
                <a:schemeClr val="accent6"/>
              </a:buClr>
              <a:buSzPct val="115000"/>
              <a:buFont typeface="Open Sans Light" panose="020B0306030504020204" pitchFamily="34" charset="0"/>
              <a:buChar char="◊"/>
            </a:pPr>
            <a:r>
              <a:rPr lang="en-US"/>
              <a:t>Visual Studio Code</a:t>
            </a:r>
          </a:p>
        </p:txBody>
      </p:sp>
      <p:pic>
        <p:nvPicPr>
          <p:cNvPr id="7" name="Picture 6" descr="A close up of a building&#10;&#10;Description automatically generated">
            <a:extLst>
              <a:ext uri="{FF2B5EF4-FFF2-40B4-BE49-F238E27FC236}">
                <a16:creationId xmlns:a16="http://schemas.microsoft.com/office/drawing/2014/main" id="{255E846D-6C08-4D58-83AC-CF9C8AD344D5}"/>
              </a:ext>
            </a:extLst>
          </p:cNvPr>
          <p:cNvPicPr>
            <a:picLocks noChangeAspect="1"/>
          </p:cNvPicPr>
          <p:nvPr/>
        </p:nvPicPr>
        <p:blipFill rotWithShape="1">
          <a:blip r:embed="rId4">
            <a:extLst>
              <a:ext uri="{28A0092B-C50C-407E-A947-70E740481C1C}">
                <a14:useLocalDpi xmlns:a14="http://schemas.microsoft.com/office/drawing/2010/main" val="0"/>
              </a:ext>
            </a:extLst>
          </a:blip>
          <a:srcRect r="9437"/>
          <a:stretch/>
        </p:blipFill>
        <p:spPr>
          <a:xfrm>
            <a:off x="8658923" y="1268412"/>
            <a:ext cx="883284" cy="975324"/>
          </a:xfrm>
          <a:prstGeom prst="rect">
            <a:avLst/>
          </a:prstGeom>
          <a:effectLst>
            <a:glow rad="63500">
              <a:schemeClr val="accent4">
                <a:lumMod val="20000"/>
                <a:lumOff val="80000"/>
                <a:alpha val="43000"/>
              </a:schemeClr>
            </a:glow>
          </a:effectLst>
        </p:spPr>
      </p:pic>
      <p:pic>
        <p:nvPicPr>
          <p:cNvPr id="9" name="Picture 8">
            <a:extLst>
              <a:ext uri="{FF2B5EF4-FFF2-40B4-BE49-F238E27FC236}">
                <a16:creationId xmlns:a16="http://schemas.microsoft.com/office/drawing/2014/main" id="{F355179E-20A8-41D1-8DFB-9F0453E6E2CA}"/>
              </a:ext>
            </a:extLst>
          </p:cNvPr>
          <p:cNvPicPr>
            <a:picLocks noChangeAspect="1"/>
          </p:cNvPicPr>
          <p:nvPr/>
        </p:nvPicPr>
        <p:blipFill rotWithShape="1">
          <a:blip r:embed="rId5">
            <a:extLst>
              <a:ext uri="{28A0092B-C50C-407E-A947-70E740481C1C}">
                <a14:useLocalDpi xmlns:a14="http://schemas.microsoft.com/office/drawing/2010/main" val="0"/>
              </a:ext>
            </a:extLst>
          </a:blip>
          <a:srcRect r="46810"/>
          <a:stretch/>
        </p:blipFill>
        <p:spPr>
          <a:xfrm>
            <a:off x="9996907" y="1268412"/>
            <a:ext cx="518778" cy="975324"/>
          </a:xfrm>
          <a:prstGeom prst="rect">
            <a:avLst/>
          </a:prstGeom>
          <a:effectLst>
            <a:glow rad="63500">
              <a:schemeClr val="accent4">
                <a:lumMod val="20000"/>
                <a:lumOff val="80000"/>
                <a:alpha val="43000"/>
              </a:schemeClr>
            </a:glow>
          </a:effectLst>
        </p:spPr>
      </p:pic>
      <p:pic>
        <p:nvPicPr>
          <p:cNvPr id="13" name="Picture 12">
            <a:extLst>
              <a:ext uri="{FF2B5EF4-FFF2-40B4-BE49-F238E27FC236}">
                <a16:creationId xmlns:a16="http://schemas.microsoft.com/office/drawing/2014/main" id="{ED8AE5ED-E479-4DD2-BBD3-2FFBE652AB73}"/>
              </a:ext>
            </a:extLst>
          </p:cNvPr>
          <p:cNvPicPr>
            <a:picLocks noChangeAspect="1"/>
          </p:cNvPicPr>
          <p:nvPr/>
        </p:nvPicPr>
        <p:blipFill rotWithShape="1">
          <a:blip r:embed="rId6">
            <a:extLst>
              <a:ext uri="{28A0092B-C50C-407E-A947-70E740481C1C}">
                <a14:useLocalDpi xmlns:a14="http://schemas.microsoft.com/office/drawing/2010/main" val="0"/>
              </a:ext>
            </a:extLst>
          </a:blip>
          <a:srcRect l="7911" r="7126"/>
          <a:stretch/>
        </p:blipFill>
        <p:spPr>
          <a:xfrm>
            <a:off x="8404063" y="2376096"/>
            <a:ext cx="828675" cy="975324"/>
          </a:xfrm>
          <a:prstGeom prst="rect">
            <a:avLst/>
          </a:prstGeom>
          <a:effectLst>
            <a:glow rad="63500">
              <a:schemeClr val="accent4">
                <a:lumMod val="20000"/>
                <a:lumOff val="80000"/>
                <a:alpha val="43000"/>
              </a:schemeClr>
            </a:glow>
          </a:effectLst>
        </p:spPr>
      </p:pic>
      <p:pic>
        <p:nvPicPr>
          <p:cNvPr id="15" name="Picture 14" descr="A close up of a logo&#10;&#10;Description automatically generated">
            <a:extLst>
              <a:ext uri="{FF2B5EF4-FFF2-40B4-BE49-F238E27FC236}">
                <a16:creationId xmlns:a16="http://schemas.microsoft.com/office/drawing/2014/main" id="{399A1667-6CCD-4335-A376-3A97A4542F39}"/>
              </a:ext>
            </a:extLst>
          </p:cNvPr>
          <p:cNvPicPr>
            <a:picLocks noChangeAspect="1"/>
          </p:cNvPicPr>
          <p:nvPr/>
        </p:nvPicPr>
        <p:blipFill rotWithShape="1">
          <a:blip r:embed="rId7">
            <a:extLst>
              <a:ext uri="{28A0092B-C50C-407E-A947-70E740481C1C}">
                <a14:useLocalDpi xmlns:a14="http://schemas.microsoft.com/office/drawing/2010/main" val="0"/>
              </a:ext>
            </a:extLst>
          </a:blip>
          <a:srcRect r="14327"/>
          <a:stretch/>
        </p:blipFill>
        <p:spPr>
          <a:xfrm>
            <a:off x="7368634" y="1268412"/>
            <a:ext cx="835589" cy="975324"/>
          </a:xfrm>
          <a:prstGeom prst="rect">
            <a:avLst/>
          </a:prstGeom>
          <a:effectLst>
            <a:glow rad="63500">
              <a:schemeClr val="accent4">
                <a:lumMod val="20000"/>
                <a:lumOff val="80000"/>
                <a:alpha val="43000"/>
              </a:schemeClr>
            </a:glow>
          </a:effectLst>
        </p:spPr>
      </p:pic>
      <p:pic>
        <p:nvPicPr>
          <p:cNvPr id="17" name="Picture 16" descr="A close up of a logo&#10;&#10;Description automatically generated">
            <a:extLst>
              <a:ext uri="{FF2B5EF4-FFF2-40B4-BE49-F238E27FC236}">
                <a16:creationId xmlns:a16="http://schemas.microsoft.com/office/drawing/2014/main" id="{A812985F-F756-4559-9ECC-3FEF5AD84D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8348" y="2376096"/>
            <a:ext cx="991602" cy="991602"/>
          </a:xfrm>
          <a:prstGeom prst="rect">
            <a:avLst/>
          </a:prstGeom>
          <a:effectLst>
            <a:glow rad="63500">
              <a:schemeClr val="accent4">
                <a:lumMod val="20000"/>
                <a:lumOff val="80000"/>
                <a:alpha val="43000"/>
              </a:schemeClr>
            </a:glow>
          </a:effectLst>
        </p:spPr>
      </p:pic>
      <p:pic>
        <p:nvPicPr>
          <p:cNvPr id="19" name="Picture 18">
            <a:extLst>
              <a:ext uri="{FF2B5EF4-FFF2-40B4-BE49-F238E27FC236}">
                <a16:creationId xmlns:a16="http://schemas.microsoft.com/office/drawing/2014/main" id="{CD4BDE15-0306-4D74-8156-0AF3CD5ACFD5}"/>
              </a:ext>
            </a:extLst>
          </p:cNvPr>
          <p:cNvPicPr>
            <a:picLocks noChangeAspect="1"/>
          </p:cNvPicPr>
          <p:nvPr/>
        </p:nvPicPr>
        <p:blipFill rotWithShape="1">
          <a:blip r:embed="rId9">
            <a:extLst>
              <a:ext uri="{28A0092B-C50C-407E-A947-70E740481C1C}">
                <a14:useLocalDpi xmlns:a14="http://schemas.microsoft.com/office/drawing/2010/main" val="0"/>
              </a:ext>
            </a:extLst>
          </a:blip>
          <a:srcRect r="10934"/>
          <a:stretch/>
        </p:blipFill>
        <p:spPr>
          <a:xfrm>
            <a:off x="9556851" y="2376096"/>
            <a:ext cx="868677" cy="975324"/>
          </a:xfrm>
          <a:prstGeom prst="rect">
            <a:avLst/>
          </a:prstGeom>
          <a:effectLst>
            <a:glow rad="63500">
              <a:schemeClr val="accent4">
                <a:lumMod val="20000"/>
                <a:lumOff val="80000"/>
                <a:alpha val="43000"/>
              </a:schemeClr>
            </a:glow>
          </a:effectLst>
        </p:spPr>
      </p:pic>
      <p:pic>
        <p:nvPicPr>
          <p:cNvPr id="23" name="Picture 22" descr="A close up of a logo&#10;&#10;Description automatically generated">
            <a:extLst>
              <a:ext uri="{FF2B5EF4-FFF2-40B4-BE49-F238E27FC236}">
                <a16:creationId xmlns:a16="http://schemas.microsoft.com/office/drawing/2014/main" id="{D8CCA9D8-98F8-4AFA-A8F6-CD0C56AA3AC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4297" b="94922" l="1172" r="97656">
                        <a14:foregroundMark x1="4883" y1="56836" x2="13672" y2="35352"/>
                        <a14:foregroundMark x1="18555" y1="8398" x2="18555" y2="8398"/>
                        <a14:foregroundMark x1="19141" y1="4297" x2="18750" y2="5859"/>
                        <a14:foregroundMark x1="44727" y1="91016" x2="56250" y2="88867"/>
                        <a14:foregroundMark x1="50195" y1="94531" x2="50195" y2="94922"/>
                        <a14:foregroundMark x1="1367" y1="58398" x2="1367" y2="58789"/>
                        <a14:foregroundMark x1="89063" y1="34961" x2="92969" y2="51563"/>
                        <a14:foregroundMark x1="92969" y1="51563" x2="83789" y2="59766"/>
                        <a14:foregroundMark x1="97656" y1="57422" x2="92969" y2="57422"/>
                      </a14:backgroundRemoval>
                    </a14:imgEffect>
                  </a14:imgLayer>
                </a14:imgProps>
              </a:ext>
              <a:ext uri="{28A0092B-C50C-407E-A947-70E740481C1C}">
                <a14:useLocalDpi xmlns:a14="http://schemas.microsoft.com/office/drawing/2010/main" val="0"/>
              </a:ext>
            </a:extLst>
          </a:blip>
          <a:srcRect t="3314" b="3402"/>
          <a:stretch/>
        </p:blipFill>
        <p:spPr>
          <a:xfrm>
            <a:off x="8341394" y="4736449"/>
            <a:ext cx="1058816" cy="987695"/>
          </a:xfrm>
          <a:prstGeom prst="rect">
            <a:avLst/>
          </a:prstGeom>
          <a:effectLst>
            <a:glow rad="63500">
              <a:schemeClr val="accent4">
                <a:lumMod val="20000"/>
                <a:lumOff val="80000"/>
                <a:alpha val="43000"/>
              </a:schemeClr>
            </a:glow>
          </a:effectLst>
        </p:spPr>
      </p:pic>
      <p:pic>
        <p:nvPicPr>
          <p:cNvPr id="25" name="Picture 24" descr="A close up of a logo&#10;&#10;Description automatically generated">
            <a:extLst>
              <a:ext uri="{FF2B5EF4-FFF2-40B4-BE49-F238E27FC236}">
                <a16:creationId xmlns:a16="http://schemas.microsoft.com/office/drawing/2014/main" id="{7B512B5F-EB69-491E-8D9F-5BE522BC0D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07680" y="4736449"/>
            <a:ext cx="991603" cy="991603"/>
          </a:xfrm>
          <a:prstGeom prst="rect">
            <a:avLst/>
          </a:prstGeom>
          <a:effectLst>
            <a:glow rad="63500">
              <a:schemeClr val="accent4">
                <a:lumMod val="20000"/>
                <a:lumOff val="80000"/>
                <a:alpha val="43000"/>
              </a:schemeClr>
            </a:glow>
          </a:effectLst>
        </p:spPr>
      </p:pic>
      <p:pic>
        <p:nvPicPr>
          <p:cNvPr id="8" name="Picture 7">
            <a:extLst>
              <a:ext uri="{FF2B5EF4-FFF2-40B4-BE49-F238E27FC236}">
                <a16:creationId xmlns:a16="http://schemas.microsoft.com/office/drawing/2014/main" id="{D91CA358-0F3F-4405-B155-9F9A6730382A}"/>
              </a:ext>
            </a:extLst>
          </p:cNvPr>
          <p:cNvPicPr>
            <a:picLocks noChangeAspect="1"/>
          </p:cNvPicPr>
          <p:nvPr/>
        </p:nvPicPr>
        <p:blipFill rotWithShape="1">
          <a:blip r:embed="rId13">
            <a:extLst>
              <a:ext uri="{28A0092B-C50C-407E-A947-70E740481C1C}">
                <a14:useLocalDpi xmlns:a14="http://schemas.microsoft.com/office/drawing/2010/main" val="0"/>
              </a:ext>
            </a:extLst>
          </a:blip>
          <a:srcRect l="10338" t="3651" r="7458" b="3976"/>
          <a:stretch/>
        </p:blipFill>
        <p:spPr>
          <a:xfrm>
            <a:off x="9738529" y="3540279"/>
            <a:ext cx="878959" cy="987695"/>
          </a:xfrm>
          <a:prstGeom prst="rect">
            <a:avLst/>
          </a:prstGeom>
          <a:effectLst>
            <a:glow rad="63500">
              <a:schemeClr val="accent4">
                <a:lumMod val="20000"/>
                <a:lumOff val="80000"/>
                <a:alpha val="43000"/>
              </a:schemeClr>
            </a:glow>
          </a:effectLst>
        </p:spPr>
      </p:pic>
      <p:pic>
        <p:nvPicPr>
          <p:cNvPr id="12" name="Picture 11" descr="A close up of a sign&#10;&#10;Description automatically generated">
            <a:extLst>
              <a:ext uri="{FF2B5EF4-FFF2-40B4-BE49-F238E27FC236}">
                <a16:creationId xmlns:a16="http://schemas.microsoft.com/office/drawing/2014/main" id="{9AC3BA65-7B39-4067-A090-C559370D8BE1}"/>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7647" b="79412" l="9654" r="34791">
                        <a14:foregroundMark x1="9654" y1="48319" x2="15118" y2="48319"/>
                        <a14:foregroundMark x1="22222" y1="18487" x2="23133" y2="26050"/>
                        <a14:foregroundMark x1="34791" y1="48319" x2="31876" y2="49580"/>
                        <a14:foregroundMark x1="21858" y1="79412" x2="22587" y2="70588"/>
                      </a14:backgroundRemoval>
                    </a14:imgEffect>
                  </a14:imgLayer>
                </a14:imgProps>
              </a:ext>
              <a:ext uri="{28A0092B-C50C-407E-A947-70E740481C1C}">
                <a14:useLocalDpi xmlns:a14="http://schemas.microsoft.com/office/drawing/2010/main" val="0"/>
              </a:ext>
            </a:extLst>
          </a:blip>
          <a:srcRect l="8003" t="13194" r="62595" b="16002"/>
          <a:stretch/>
        </p:blipFill>
        <p:spPr>
          <a:xfrm>
            <a:off x="7235441" y="4736449"/>
            <a:ext cx="946108" cy="987695"/>
          </a:xfrm>
          <a:prstGeom prst="rect">
            <a:avLst/>
          </a:prstGeom>
          <a:effectLst>
            <a:glow rad="63500">
              <a:schemeClr val="accent4">
                <a:lumMod val="20000"/>
                <a:lumOff val="80000"/>
                <a:alpha val="43000"/>
              </a:schemeClr>
            </a:glow>
          </a:effectLst>
        </p:spPr>
      </p:pic>
      <p:pic>
        <p:nvPicPr>
          <p:cNvPr id="20" name="Picture 19">
            <a:extLst>
              <a:ext uri="{FF2B5EF4-FFF2-40B4-BE49-F238E27FC236}">
                <a16:creationId xmlns:a16="http://schemas.microsoft.com/office/drawing/2014/main" id="{26B55C9F-EC1C-4BB1-88E6-191D7D55DB14}"/>
              </a:ext>
            </a:extLst>
          </p:cNvPr>
          <p:cNvPicPr>
            <a:picLocks noChangeAspect="1"/>
          </p:cNvPicPr>
          <p:nvPr/>
        </p:nvPicPr>
        <p:blipFill rotWithShape="1">
          <a:blip r:embed="rId16">
            <a:extLst>
              <a:ext uri="{28A0092B-C50C-407E-A947-70E740481C1C}">
                <a14:useLocalDpi xmlns:a14="http://schemas.microsoft.com/office/drawing/2010/main" val="0"/>
              </a:ext>
            </a:extLst>
          </a:blip>
          <a:srcRect t="33210" b="31884"/>
          <a:stretch/>
        </p:blipFill>
        <p:spPr>
          <a:xfrm>
            <a:off x="7767387" y="5780593"/>
            <a:ext cx="2999287" cy="562986"/>
          </a:xfrm>
          <a:prstGeom prst="rect">
            <a:avLst/>
          </a:prstGeom>
          <a:effectLst>
            <a:glow rad="63500">
              <a:schemeClr val="accent4">
                <a:lumMod val="20000"/>
                <a:lumOff val="80000"/>
                <a:alpha val="43000"/>
              </a:schemeClr>
            </a:glow>
          </a:effectLst>
        </p:spPr>
      </p:pic>
    </p:spTree>
    <p:extLst>
      <p:ext uri="{BB962C8B-B14F-4D97-AF65-F5344CB8AC3E}">
        <p14:creationId xmlns:p14="http://schemas.microsoft.com/office/powerpoint/2010/main" val="3237064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E7B5-0BA6-4283-904E-D8CE83096E8D}"/>
              </a:ext>
            </a:extLst>
          </p:cNvPr>
          <p:cNvSpPr>
            <a:spLocks noGrp="1"/>
          </p:cNvSpPr>
          <p:nvPr>
            <p:ph type="title"/>
          </p:nvPr>
        </p:nvSpPr>
        <p:spPr/>
        <p:txBody>
          <a:bodyPr/>
          <a:lstStyle/>
          <a:p>
            <a:r>
              <a:rPr lang="en-US"/>
              <a:t>Future Plans</a:t>
            </a:r>
          </a:p>
        </p:txBody>
      </p:sp>
      <p:sp>
        <p:nvSpPr>
          <p:cNvPr id="3" name="Content Placeholder 2">
            <a:extLst>
              <a:ext uri="{FF2B5EF4-FFF2-40B4-BE49-F238E27FC236}">
                <a16:creationId xmlns:a16="http://schemas.microsoft.com/office/drawing/2014/main" id="{FC13A9C1-E4C8-4D80-829A-A259451ED799}"/>
              </a:ext>
            </a:extLst>
          </p:cNvPr>
          <p:cNvSpPr>
            <a:spLocks noGrp="1"/>
          </p:cNvSpPr>
          <p:nvPr>
            <p:ph idx="1"/>
          </p:nvPr>
        </p:nvSpPr>
        <p:spPr>
          <a:xfrm>
            <a:off x="1868259" y="1733550"/>
            <a:ext cx="7849091" cy="4316394"/>
          </a:xfrm>
        </p:spPr>
        <p:txBody>
          <a:bodyPr>
            <a:normAutofit/>
          </a:bodyPr>
          <a:lstStyle/>
          <a:p>
            <a:pPr marL="344170" indent="-337820"/>
            <a:r>
              <a:rPr lang="en-US" dirty="0"/>
              <a:t>Divya and Katarina have extended their internship and will </a:t>
            </a:r>
            <a:r>
              <a:rPr lang="en-US" dirty="0">
                <a:solidFill>
                  <a:schemeClr val="accent1">
                    <a:lumMod val="20000"/>
                    <a:lumOff val="80000"/>
                  </a:schemeClr>
                </a:solidFill>
              </a:rPr>
              <a:t>continue to work on </a:t>
            </a:r>
            <a:r>
              <a:rPr lang="en-US" dirty="0" err="1">
                <a:solidFill>
                  <a:schemeClr val="accent1">
                    <a:lumMod val="20000"/>
                    <a:lumOff val="80000"/>
                  </a:schemeClr>
                </a:solidFill>
              </a:rPr>
              <a:t>rhAid</a:t>
            </a:r>
            <a:r>
              <a:rPr lang="en-US" dirty="0">
                <a:solidFill>
                  <a:schemeClr val="accent1">
                    <a:lumMod val="20000"/>
                    <a:lumOff val="80000"/>
                  </a:schemeClr>
                </a:solidFill>
              </a:rPr>
              <a:t> in the following weeks</a:t>
            </a:r>
            <a:r>
              <a:rPr lang="en-US" dirty="0"/>
              <a:t>.</a:t>
            </a:r>
          </a:p>
          <a:p>
            <a:pPr marL="344170" indent="-337820"/>
            <a:r>
              <a:rPr lang="en-US" dirty="0"/>
              <a:t>Harrison is working on getting his AWS </a:t>
            </a:r>
            <a:r>
              <a:rPr lang="en-US" dirty="0">
                <a:solidFill>
                  <a:schemeClr val="accent1">
                    <a:lumMod val="20000"/>
                    <a:lumOff val="80000"/>
                  </a:schemeClr>
                </a:solidFill>
              </a:rPr>
              <a:t>cloud practitioner certification.</a:t>
            </a:r>
          </a:p>
          <a:p>
            <a:pPr marL="344170" indent="-337820"/>
            <a:r>
              <a:rPr lang="en-US" dirty="0"/>
              <a:t>RH is a great company and we would love to work here in the future as well.</a:t>
            </a:r>
          </a:p>
        </p:txBody>
      </p:sp>
      <p:pic>
        <p:nvPicPr>
          <p:cNvPr id="5" name="Picture 4">
            <a:extLst>
              <a:ext uri="{FF2B5EF4-FFF2-40B4-BE49-F238E27FC236}">
                <a16:creationId xmlns:a16="http://schemas.microsoft.com/office/drawing/2014/main" id="{5D484F6C-8797-4ACC-B5AD-A425E07738E5}"/>
              </a:ext>
            </a:extLst>
          </p:cNvPr>
          <p:cNvPicPr>
            <a:picLocks noChangeAspect="1"/>
          </p:cNvPicPr>
          <p:nvPr/>
        </p:nvPicPr>
        <p:blipFill rotWithShape="1">
          <a:blip r:embed="rId3">
            <a:extLst>
              <a:ext uri="{28A0092B-C50C-407E-A947-70E740481C1C}">
                <a14:useLocalDpi xmlns:a14="http://schemas.microsoft.com/office/drawing/2010/main" val="0"/>
              </a:ext>
            </a:extLst>
          </a:blip>
          <a:srcRect l="15676" t="17778" r="15403" b="14722"/>
          <a:stretch/>
        </p:blipFill>
        <p:spPr>
          <a:xfrm>
            <a:off x="1868259" y="712039"/>
            <a:ext cx="888866" cy="634631"/>
          </a:xfrm>
          <a:prstGeom prst="rect">
            <a:avLst/>
          </a:prstGeom>
        </p:spPr>
      </p:pic>
    </p:spTree>
    <p:extLst>
      <p:ext uri="{BB962C8B-B14F-4D97-AF65-F5344CB8AC3E}">
        <p14:creationId xmlns:p14="http://schemas.microsoft.com/office/powerpoint/2010/main" val="186875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C9E292D-AC4C-49E1-AA53-5A8FF9A7A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8648BA7-E359-41C9-A01F-A2805958571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01E00C04-E4DA-4D35-B5C7-0305B9E927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22274AFC-84F3-494E-99CF-C52D164CA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8B8E526-0F75-47B3-9068-DB29F29D8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B67A11-ABE5-4A55-BDB7-32E550145BDF}"/>
              </a:ext>
            </a:extLst>
          </p:cNvPr>
          <p:cNvSpPr/>
          <p:nvPr/>
        </p:nvSpPr>
        <p:spPr>
          <a:xfrm>
            <a:off x="1005400" y="5974477"/>
            <a:ext cx="10378001" cy="883524"/>
          </a:xfrm>
          <a:prstGeom prst="rect">
            <a:avLst/>
          </a:prstGeom>
          <a:solidFill>
            <a:srgbClr val="6D5A4B">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5B172-8826-45D3-B7A0-D46D56EF2052}"/>
              </a:ext>
            </a:extLst>
          </p:cNvPr>
          <p:cNvSpPr>
            <a:spLocks noGrp="1"/>
          </p:cNvSpPr>
          <p:nvPr>
            <p:ph type="ctrTitle"/>
          </p:nvPr>
        </p:nvSpPr>
        <p:spPr>
          <a:xfrm>
            <a:off x="1974254" y="5109271"/>
            <a:ext cx="8445357" cy="883524"/>
          </a:xfrm>
        </p:spPr>
        <p:txBody>
          <a:bodyPr>
            <a:normAutofit/>
          </a:bodyPr>
          <a:lstStyle/>
          <a:p>
            <a:r>
              <a:rPr lang="en-US" dirty="0"/>
              <a:t>Thank you!</a:t>
            </a:r>
          </a:p>
        </p:txBody>
      </p:sp>
      <p:sp>
        <p:nvSpPr>
          <p:cNvPr id="3" name="Subtitle 2">
            <a:extLst>
              <a:ext uri="{FF2B5EF4-FFF2-40B4-BE49-F238E27FC236}">
                <a16:creationId xmlns:a16="http://schemas.microsoft.com/office/drawing/2014/main" id="{C5A40617-04ED-4FB0-9760-C4D7CE846B08}"/>
              </a:ext>
            </a:extLst>
          </p:cNvPr>
          <p:cNvSpPr>
            <a:spLocks noGrp="1"/>
          </p:cNvSpPr>
          <p:nvPr>
            <p:ph type="subTitle" idx="1"/>
          </p:nvPr>
        </p:nvSpPr>
        <p:spPr>
          <a:xfrm>
            <a:off x="2133536" y="4675807"/>
            <a:ext cx="8286075" cy="414413"/>
          </a:xfrm>
        </p:spPr>
        <p:txBody>
          <a:bodyPr>
            <a:normAutofit/>
          </a:bodyPr>
          <a:lstStyle/>
          <a:p>
            <a:r>
              <a:rPr lang="en-US" dirty="0"/>
              <a:t>Any questions, feedback, or suggestions?</a:t>
            </a:r>
          </a:p>
        </p:txBody>
      </p:sp>
      <p:sp>
        <p:nvSpPr>
          <p:cNvPr id="35" name="Rectangle 34">
            <a:extLst>
              <a:ext uri="{FF2B5EF4-FFF2-40B4-BE49-F238E27FC236}">
                <a16:creationId xmlns:a16="http://schemas.microsoft.com/office/drawing/2014/main" id="{A361A435-D46B-4868-948C-0B796B9E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blue&#10;&#10;Description generated with very high confidence">
            <a:extLst>
              <a:ext uri="{FF2B5EF4-FFF2-40B4-BE49-F238E27FC236}">
                <a16:creationId xmlns:a16="http://schemas.microsoft.com/office/drawing/2014/main" id="{B8456182-3287-4570-9FF7-2F77EC2F694E}"/>
              </a:ext>
            </a:extLst>
          </p:cNvPr>
          <p:cNvPicPr>
            <a:picLocks noChangeAspect="1"/>
          </p:cNvPicPr>
          <p:nvPr/>
        </p:nvPicPr>
        <p:blipFill rotWithShape="1">
          <a:blip r:embed="rId6"/>
          <a:srcRect t="28937" r="-1" b="32232"/>
          <a:stretch/>
        </p:blipFill>
        <p:spPr>
          <a:xfrm>
            <a:off x="1005401" y="-1"/>
            <a:ext cx="10380133" cy="4030679"/>
          </a:xfrm>
          <a:prstGeom prst="rect">
            <a:avLst/>
          </a:prstGeom>
          <a:ln>
            <a:solidFill>
              <a:schemeClr val="accent6"/>
            </a:solidFill>
          </a:ln>
        </p:spPr>
      </p:pic>
      <p:sp>
        <p:nvSpPr>
          <p:cNvPr id="37" name="Rectangle 36">
            <a:extLst>
              <a:ext uri="{FF2B5EF4-FFF2-40B4-BE49-F238E27FC236}">
                <a16:creationId xmlns:a16="http://schemas.microsoft.com/office/drawing/2014/main" id="{3A5318A6-73E0-4A4F-AEF8-4F8FA0985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86DD97-D1D0-40EC-8EAE-14B4FA32E26A}"/>
              </a:ext>
            </a:extLst>
          </p:cNvPr>
          <p:cNvSpPr txBox="1"/>
          <p:nvPr/>
        </p:nvSpPr>
        <p:spPr>
          <a:xfrm>
            <a:off x="4362109" y="6362700"/>
            <a:ext cx="3173731" cy="338554"/>
          </a:xfrm>
          <a:prstGeom prst="rect">
            <a:avLst/>
          </a:prstGeom>
          <a:noFill/>
        </p:spPr>
        <p:txBody>
          <a:bodyPr wrap="square" rtlCol="0">
            <a:spAutoFit/>
          </a:bodyPr>
          <a:lstStyle/>
          <a:p>
            <a:r>
              <a:rPr lang="en-US" sz="1600">
                <a:solidFill>
                  <a:schemeClr val="accent4"/>
                </a:solidFill>
              </a:rPr>
              <a:t>Harrison.Noble@roberthalf.com</a:t>
            </a:r>
          </a:p>
        </p:txBody>
      </p:sp>
      <p:sp>
        <p:nvSpPr>
          <p:cNvPr id="8" name="TextBox 7">
            <a:extLst>
              <a:ext uri="{FF2B5EF4-FFF2-40B4-BE49-F238E27FC236}">
                <a16:creationId xmlns:a16="http://schemas.microsoft.com/office/drawing/2014/main" id="{EE8543B0-9C1A-4F52-A719-588CF33DD5F3}"/>
              </a:ext>
            </a:extLst>
          </p:cNvPr>
          <p:cNvSpPr txBox="1"/>
          <p:nvPr/>
        </p:nvSpPr>
        <p:spPr>
          <a:xfrm>
            <a:off x="1133269" y="6362700"/>
            <a:ext cx="2886075" cy="338554"/>
          </a:xfrm>
          <a:prstGeom prst="rect">
            <a:avLst/>
          </a:prstGeom>
          <a:noFill/>
        </p:spPr>
        <p:txBody>
          <a:bodyPr wrap="square" rtlCol="0">
            <a:spAutoFit/>
          </a:bodyPr>
          <a:lstStyle/>
          <a:p>
            <a:r>
              <a:rPr lang="en-US" sz="1600">
                <a:solidFill>
                  <a:schemeClr val="accent4"/>
                </a:solidFill>
              </a:rPr>
              <a:t>Divya.Karthik@roberthalf.com</a:t>
            </a:r>
            <a:endParaRPr lang="en-US" sz="1600"/>
          </a:p>
        </p:txBody>
      </p:sp>
      <p:sp>
        <p:nvSpPr>
          <p:cNvPr id="9" name="TextBox 8">
            <a:extLst>
              <a:ext uri="{FF2B5EF4-FFF2-40B4-BE49-F238E27FC236}">
                <a16:creationId xmlns:a16="http://schemas.microsoft.com/office/drawing/2014/main" id="{B3D0CC43-E1C8-4755-B753-3EB40CEDBBF2}"/>
              </a:ext>
            </a:extLst>
          </p:cNvPr>
          <p:cNvSpPr txBox="1"/>
          <p:nvPr/>
        </p:nvSpPr>
        <p:spPr>
          <a:xfrm>
            <a:off x="7878606" y="6362700"/>
            <a:ext cx="3326130" cy="338554"/>
          </a:xfrm>
          <a:prstGeom prst="rect">
            <a:avLst/>
          </a:prstGeom>
          <a:noFill/>
        </p:spPr>
        <p:txBody>
          <a:bodyPr wrap="square" rtlCol="0">
            <a:spAutoFit/>
          </a:bodyPr>
          <a:lstStyle/>
          <a:p>
            <a:r>
              <a:rPr lang="en-US" sz="1600">
                <a:solidFill>
                  <a:schemeClr val="accent4"/>
                </a:solidFill>
              </a:rPr>
              <a:t>Katarina.Springer@roberthalf.com</a:t>
            </a:r>
            <a:endParaRPr lang="en-US" sz="1600"/>
          </a:p>
        </p:txBody>
      </p:sp>
      <p:sp>
        <p:nvSpPr>
          <p:cNvPr id="10" name="TextBox 9">
            <a:extLst>
              <a:ext uri="{FF2B5EF4-FFF2-40B4-BE49-F238E27FC236}">
                <a16:creationId xmlns:a16="http://schemas.microsoft.com/office/drawing/2014/main" id="{CFC4FBDC-4986-40DF-BF8B-EA164C06E035}"/>
              </a:ext>
            </a:extLst>
          </p:cNvPr>
          <p:cNvSpPr txBox="1"/>
          <p:nvPr/>
        </p:nvSpPr>
        <p:spPr>
          <a:xfrm>
            <a:off x="1137534" y="6064548"/>
            <a:ext cx="1502057" cy="369332"/>
          </a:xfrm>
          <a:prstGeom prst="rect">
            <a:avLst/>
          </a:prstGeom>
          <a:noFill/>
        </p:spPr>
        <p:txBody>
          <a:bodyPr wrap="square" rtlCol="0">
            <a:spAutoFit/>
          </a:bodyPr>
          <a:lstStyle/>
          <a:p>
            <a:r>
              <a:rPr lang="en-US">
                <a:solidFill>
                  <a:schemeClr val="accent4">
                    <a:lumMod val="40000"/>
                    <a:lumOff val="60000"/>
                  </a:schemeClr>
                </a:solidFill>
              </a:rPr>
              <a:t>Contact us:</a:t>
            </a:r>
          </a:p>
        </p:txBody>
      </p:sp>
    </p:spTree>
    <p:extLst>
      <p:ext uri="{BB962C8B-B14F-4D97-AF65-F5344CB8AC3E}">
        <p14:creationId xmlns:p14="http://schemas.microsoft.com/office/powerpoint/2010/main" val="88880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62A888C-2935-42B7-BE56-0A5A4613DCD0}"/>
              </a:ext>
            </a:extLst>
          </p:cNvPr>
          <p:cNvSpPr/>
          <p:nvPr/>
        </p:nvSpPr>
        <p:spPr>
          <a:xfrm>
            <a:off x="998996" y="-10637"/>
            <a:ext cx="11195135" cy="6859472"/>
          </a:xfrm>
          <a:prstGeom prst="rect">
            <a:avLst/>
          </a:prstGeom>
          <a:solidFill>
            <a:srgbClr val="000000">
              <a:alpha val="74902"/>
            </a:srgb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2" name="Freeform: Shape 11">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reeform: Shape 17">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FBC7D-7B92-4C83-BB0F-C686965EB8BD}"/>
              </a:ext>
            </a:extLst>
          </p:cNvPr>
          <p:cNvSpPr>
            <a:spLocks noGrp="1"/>
          </p:cNvSpPr>
          <p:nvPr>
            <p:ph type="ctrTitle"/>
          </p:nvPr>
        </p:nvSpPr>
        <p:spPr>
          <a:xfrm>
            <a:off x="1547566" y="302147"/>
            <a:ext cx="4719884" cy="746061"/>
          </a:xfrm>
        </p:spPr>
        <p:txBody>
          <a:bodyPr>
            <a:noAutofit/>
          </a:bodyPr>
          <a:lstStyle/>
          <a:p>
            <a:pPr algn="l"/>
            <a:r>
              <a:rPr lang="en-US" sz="5400" dirty="0">
                <a:solidFill>
                  <a:schemeClr val="accent2">
                    <a:lumMod val="40000"/>
                    <a:lumOff val="60000"/>
                  </a:schemeClr>
                </a:solidFill>
              </a:rPr>
              <a:t>ABOUT US</a:t>
            </a:r>
          </a:p>
        </p:txBody>
      </p:sp>
      <p:cxnSp>
        <p:nvCxnSpPr>
          <p:cNvPr id="6" name="Straight Connector 5">
            <a:extLst>
              <a:ext uri="{FF2B5EF4-FFF2-40B4-BE49-F238E27FC236}">
                <a16:creationId xmlns:a16="http://schemas.microsoft.com/office/drawing/2014/main" id="{9F1DD1C8-56A8-45B4-9007-83AEB172FDEE}"/>
              </a:ext>
            </a:extLst>
          </p:cNvPr>
          <p:cNvCxnSpPr>
            <a:cxnSpLocks/>
          </p:cNvCxnSpPr>
          <p:nvPr/>
        </p:nvCxnSpPr>
        <p:spPr>
          <a:xfrm flipH="1">
            <a:off x="977666" y="0"/>
            <a:ext cx="20738" cy="6859472"/>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9" name="Subtitle 8">
            <a:extLst>
              <a:ext uri="{FF2B5EF4-FFF2-40B4-BE49-F238E27FC236}">
                <a16:creationId xmlns:a16="http://schemas.microsoft.com/office/drawing/2014/main" id="{8B412650-FE73-487A-900A-8B448A744AC8}"/>
              </a:ext>
            </a:extLst>
          </p:cNvPr>
          <p:cNvSpPr>
            <a:spLocks noGrp="1"/>
          </p:cNvSpPr>
          <p:nvPr>
            <p:ph type="subTitle" idx="1"/>
          </p:nvPr>
        </p:nvSpPr>
        <p:spPr>
          <a:xfrm>
            <a:off x="2410034" y="3977113"/>
            <a:ext cx="1878331" cy="2064333"/>
          </a:xfrm>
        </p:spPr>
        <p:txBody>
          <a:bodyPr>
            <a:noAutofit/>
          </a:bodyPr>
          <a:lstStyle/>
          <a:p>
            <a:pPr algn="l"/>
            <a:endParaRPr lang="en-US" sz="1600" dirty="0"/>
          </a:p>
          <a:p>
            <a:pPr algn="l"/>
            <a:r>
              <a:rPr lang="en-US" sz="1600" dirty="0"/>
              <a:t>College: UC Santa Cruz </a:t>
            </a:r>
          </a:p>
          <a:p>
            <a:pPr algn="l"/>
            <a:r>
              <a:rPr lang="en-US" sz="1600" dirty="0"/>
              <a:t>Major: Computer Science</a:t>
            </a:r>
          </a:p>
          <a:p>
            <a:pPr algn="l"/>
            <a:r>
              <a:rPr lang="en-US" sz="1600" dirty="0"/>
              <a:t>Hometown: San Ramon, CA</a:t>
            </a:r>
          </a:p>
        </p:txBody>
      </p:sp>
      <p:sp>
        <p:nvSpPr>
          <p:cNvPr id="21" name="Subtitle 8">
            <a:extLst>
              <a:ext uri="{FF2B5EF4-FFF2-40B4-BE49-F238E27FC236}">
                <a16:creationId xmlns:a16="http://schemas.microsoft.com/office/drawing/2014/main" id="{EAFF0E53-3499-4496-B8BE-B400D242702B}"/>
              </a:ext>
            </a:extLst>
          </p:cNvPr>
          <p:cNvSpPr txBox="1">
            <a:spLocks/>
          </p:cNvSpPr>
          <p:nvPr/>
        </p:nvSpPr>
        <p:spPr>
          <a:xfrm>
            <a:off x="8713740" y="3984106"/>
            <a:ext cx="1877020" cy="2303206"/>
          </a:xfrm>
          <a:prstGeom prst="rect">
            <a:avLst/>
          </a:prstGeom>
        </p:spPr>
        <p:txBody>
          <a:bodyPr vert="horz" lIns="91440" tIns="0" rIns="91440" bIns="45720" rtlCol="0" anchor="b">
            <a:noAutofit/>
          </a:bodyPr>
          <a:lstStyle>
            <a:lvl1pPr marL="0" indent="0" algn="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20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pPr algn="l"/>
            <a:r>
              <a:rPr lang="en-US" sz="1600" dirty="0"/>
              <a:t>College: Southern Methodist University</a:t>
            </a:r>
          </a:p>
          <a:p>
            <a:pPr algn="l"/>
            <a:r>
              <a:rPr lang="en-US" sz="1600" dirty="0"/>
              <a:t>Major: Computer Science</a:t>
            </a:r>
          </a:p>
          <a:p>
            <a:pPr algn="l"/>
            <a:r>
              <a:rPr lang="en-US" sz="1600" dirty="0"/>
              <a:t>Hometown: Danville, CA</a:t>
            </a:r>
          </a:p>
        </p:txBody>
      </p:sp>
      <p:pic>
        <p:nvPicPr>
          <p:cNvPr id="3" name="Picture 6" descr="A person wearing a black shirt&#10;&#10;Description generated with very high confidence">
            <a:extLst>
              <a:ext uri="{FF2B5EF4-FFF2-40B4-BE49-F238E27FC236}">
                <a16:creationId xmlns:a16="http://schemas.microsoft.com/office/drawing/2014/main" id="{826F5CDC-11B0-4D11-A303-119BD7100BA9}"/>
              </a:ext>
            </a:extLst>
          </p:cNvPr>
          <p:cNvPicPr>
            <a:picLocks noChangeAspect="1"/>
          </p:cNvPicPr>
          <p:nvPr/>
        </p:nvPicPr>
        <p:blipFill>
          <a:blip r:embed="rId6"/>
          <a:stretch>
            <a:fillRect/>
          </a:stretch>
        </p:blipFill>
        <p:spPr>
          <a:xfrm>
            <a:off x="8661188" y="1506622"/>
            <a:ext cx="1979038" cy="1917795"/>
          </a:xfrm>
          <a:prstGeom prst="roundRect">
            <a:avLst>
              <a:gd name="adj" fmla="val 8594"/>
            </a:avLst>
          </a:prstGeom>
          <a:solidFill>
            <a:srgbClr val="FFFFFF">
              <a:shade val="85000"/>
            </a:srgbClr>
          </a:solidFill>
          <a:ln>
            <a:noFill/>
          </a:ln>
          <a:effectLst/>
        </p:spPr>
      </p:pic>
      <p:sp>
        <p:nvSpPr>
          <p:cNvPr id="19" name="Rectangle 18">
            <a:extLst>
              <a:ext uri="{FF2B5EF4-FFF2-40B4-BE49-F238E27FC236}">
                <a16:creationId xmlns:a16="http://schemas.microsoft.com/office/drawing/2014/main" id="{CE5D345A-BD7B-4BDC-8C6F-827E59350517}"/>
              </a:ext>
            </a:extLst>
          </p:cNvPr>
          <p:cNvSpPr/>
          <p:nvPr/>
        </p:nvSpPr>
        <p:spPr>
          <a:xfrm>
            <a:off x="-2132" y="0"/>
            <a:ext cx="959909" cy="6848834"/>
          </a:xfrm>
          <a:prstGeom prst="rect">
            <a:avLst/>
          </a:prstGeom>
          <a:solidFill>
            <a:srgbClr val="2D2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8">
            <a:extLst>
              <a:ext uri="{FF2B5EF4-FFF2-40B4-BE49-F238E27FC236}">
                <a16:creationId xmlns:a16="http://schemas.microsoft.com/office/drawing/2014/main" id="{679B6577-6FBC-4974-9CC9-932BC2514FCD}"/>
              </a:ext>
            </a:extLst>
          </p:cNvPr>
          <p:cNvSpPr txBox="1">
            <a:spLocks/>
          </p:cNvSpPr>
          <p:nvPr/>
        </p:nvSpPr>
        <p:spPr>
          <a:xfrm>
            <a:off x="5586192" y="3981860"/>
            <a:ext cx="1877020" cy="2064333"/>
          </a:xfrm>
          <a:prstGeom prst="rect">
            <a:avLst/>
          </a:prstGeom>
        </p:spPr>
        <p:txBody>
          <a:bodyPr vert="horz" lIns="91440" tIns="0" rIns="91440" bIns="45720" rtlCol="0" anchor="b">
            <a:noAutofit/>
          </a:bodyPr>
          <a:lstStyle>
            <a:lvl1pPr marL="0" indent="0" algn="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20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bg2">
                  <a:lumMod val="90000"/>
                  <a:lumOff val="10000"/>
                </a:schemeClr>
              </a:buClr>
              <a:buSzPct val="115000"/>
              <a:buFont typeface="Open Sans Light" panose="020B0306030504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pPr algn="l"/>
            <a:r>
              <a:rPr lang="en-US" sz="1600" dirty="0"/>
              <a:t>College: UC Davis</a:t>
            </a:r>
          </a:p>
          <a:p>
            <a:pPr algn="l"/>
            <a:r>
              <a:rPr lang="en-US" sz="1600" dirty="0"/>
              <a:t>Major: Computer Science and Engineering</a:t>
            </a:r>
          </a:p>
          <a:p>
            <a:pPr algn="l"/>
            <a:r>
              <a:rPr lang="en-US" sz="1600" dirty="0"/>
              <a:t>Hometown: Pleasanton, CA</a:t>
            </a:r>
          </a:p>
        </p:txBody>
      </p:sp>
      <p:pic>
        <p:nvPicPr>
          <p:cNvPr id="13" name="Picture 12" descr="A person smiling for the camera&#10;&#10;Description automatically generated">
            <a:extLst>
              <a:ext uri="{FF2B5EF4-FFF2-40B4-BE49-F238E27FC236}">
                <a16:creationId xmlns:a16="http://schemas.microsoft.com/office/drawing/2014/main" id="{FAAB1743-380F-48FE-86B6-2A8B206AE587}"/>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3543" r="1160"/>
          <a:stretch/>
        </p:blipFill>
        <p:spPr>
          <a:xfrm>
            <a:off x="2464174" y="1559078"/>
            <a:ext cx="1770050" cy="1857417"/>
          </a:xfrm>
          <a:prstGeom prst="roundRect">
            <a:avLst>
              <a:gd name="adj" fmla="val 8594"/>
            </a:avLst>
          </a:prstGeom>
          <a:solidFill>
            <a:srgbClr val="FFFFFF">
              <a:shade val="85000"/>
            </a:srgbClr>
          </a:solidFill>
          <a:ln>
            <a:noFill/>
          </a:ln>
          <a:effectLst/>
        </p:spPr>
      </p:pic>
      <p:pic>
        <p:nvPicPr>
          <p:cNvPr id="5" name="Picture 10" descr="A person smiling for the camera&#10;&#10;Description generated with very high confidence">
            <a:extLst>
              <a:ext uri="{FF2B5EF4-FFF2-40B4-BE49-F238E27FC236}">
                <a16:creationId xmlns:a16="http://schemas.microsoft.com/office/drawing/2014/main" id="{9AB5729B-4CB1-4063-8E09-193541337F6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3000"/>
                    </a14:imgEffect>
                  </a14:imgLayer>
                </a14:imgProps>
              </a:ext>
            </a:extLst>
          </a:blip>
          <a:stretch>
            <a:fillRect/>
          </a:stretch>
        </p:blipFill>
        <p:spPr>
          <a:xfrm>
            <a:off x="5639677" y="1597885"/>
            <a:ext cx="1770051" cy="1770051"/>
          </a:xfrm>
          <a:prstGeom prst="roundRect">
            <a:avLst>
              <a:gd name="adj" fmla="val 16667"/>
            </a:avLst>
          </a:prstGeom>
          <a:ln>
            <a:noFill/>
          </a:ln>
          <a:effectLst>
            <a:outerShdw blurRad="76200" dist="38100" dir="7800000" algn="tl" rotWithShape="0">
              <a:srgbClr val="000000">
                <a:alpha val="40000"/>
              </a:srgbClr>
            </a:outerShdw>
          </a:effectLst>
        </p:spPr>
      </p:pic>
      <p:sp>
        <p:nvSpPr>
          <p:cNvPr id="11" name="TextBox 10">
            <a:extLst>
              <a:ext uri="{FF2B5EF4-FFF2-40B4-BE49-F238E27FC236}">
                <a16:creationId xmlns:a16="http://schemas.microsoft.com/office/drawing/2014/main" id="{F6B29F58-7721-4BDA-B730-1A57C0226B5E}"/>
              </a:ext>
            </a:extLst>
          </p:cNvPr>
          <p:cNvSpPr txBox="1"/>
          <p:nvPr/>
        </p:nvSpPr>
        <p:spPr>
          <a:xfrm>
            <a:off x="2161676" y="3418952"/>
            <a:ext cx="2375046" cy="369332"/>
          </a:xfrm>
          <a:prstGeom prst="rect">
            <a:avLst/>
          </a:prstGeom>
          <a:noFill/>
        </p:spPr>
        <p:txBody>
          <a:bodyPr wrap="square" rtlCol="0">
            <a:spAutoFit/>
          </a:bodyPr>
          <a:lstStyle/>
          <a:p>
            <a:pPr algn="ctr"/>
            <a:r>
              <a:rPr lang="en-US" dirty="0">
                <a:solidFill>
                  <a:schemeClr val="accent2">
                    <a:lumMod val="40000"/>
                    <a:lumOff val="60000"/>
                  </a:schemeClr>
                </a:solidFill>
              </a:rPr>
              <a:t>KATARINA SPRINGER</a:t>
            </a:r>
          </a:p>
        </p:txBody>
      </p:sp>
      <p:sp>
        <p:nvSpPr>
          <p:cNvPr id="22" name="TextBox 21">
            <a:extLst>
              <a:ext uri="{FF2B5EF4-FFF2-40B4-BE49-F238E27FC236}">
                <a16:creationId xmlns:a16="http://schemas.microsoft.com/office/drawing/2014/main" id="{C2847D84-5A5B-4BEA-948C-F05EAC8D0280}"/>
              </a:ext>
            </a:extLst>
          </p:cNvPr>
          <p:cNvSpPr txBox="1"/>
          <p:nvPr/>
        </p:nvSpPr>
        <p:spPr>
          <a:xfrm>
            <a:off x="5538953" y="3425017"/>
            <a:ext cx="1971498" cy="369332"/>
          </a:xfrm>
          <a:prstGeom prst="rect">
            <a:avLst/>
          </a:prstGeom>
          <a:noFill/>
        </p:spPr>
        <p:txBody>
          <a:bodyPr wrap="square" rtlCol="0">
            <a:spAutoFit/>
          </a:bodyPr>
          <a:lstStyle/>
          <a:p>
            <a:pPr algn="ctr"/>
            <a:r>
              <a:rPr lang="en-US" dirty="0">
                <a:solidFill>
                  <a:schemeClr val="accent2">
                    <a:lumMod val="40000"/>
                    <a:lumOff val="60000"/>
                  </a:schemeClr>
                </a:solidFill>
              </a:rPr>
              <a:t>DIVYA KARTHIK</a:t>
            </a:r>
          </a:p>
        </p:txBody>
      </p:sp>
      <p:sp>
        <p:nvSpPr>
          <p:cNvPr id="23" name="TextBox 22">
            <a:extLst>
              <a:ext uri="{FF2B5EF4-FFF2-40B4-BE49-F238E27FC236}">
                <a16:creationId xmlns:a16="http://schemas.microsoft.com/office/drawing/2014/main" id="{AD201293-4F2B-436A-A5BD-695F0D02CE3C}"/>
              </a:ext>
            </a:extLst>
          </p:cNvPr>
          <p:cNvSpPr txBox="1"/>
          <p:nvPr/>
        </p:nvSpPr>
        <p:spPr>
          <a:xfrm>
            <a:off x="8512681" y="3440169"/>
            <a:ext cx="2316376" cy="369332"/>
          </a:xfrm>
          <a:prstGeom prst="rect">
            <a:avLst/>
          </a:prstGeom>
          <a:noFill/>
        </p:spPr>
        <p:txBody>
          <a:bodyPr wrap="square" rtlCol="0">
            <a:spAutoFit/>
          </a:bodyPr>
          <a:lstStyle/>
          <a:p>
            <a:pPr algn="ctr"/>
            <a:r>
              <a:rPr lang="en-US" dirty="0">
                <a:solidFill>
                  <a:schemeClr val="accent2">
                    <a:lumMod val="40000"/>
                    <a:lumOff val="60000"/>
                  </a:schemeClr>
                </a:solidFill>
              </a:rPr>
              <a:t>HARRISON NOBLE</a:t>
            </a:r>
          </a:p>
        </p:txBody>
      </p:sp>
    </p:spTree>
    <p:extLst>
      <p:ext uri="{BB962C8B-B14F-4D97-AF65-F5344CB8AC3E}">
        <p14:creationId xmlns:p14="http://schemas.microsoft.com/office/powerpoint/2010/main" val="284464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1918-5140-447B-A2FF-3A8CAFBA909A}"/>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14C7FB1A-BAE2-4C4C-9853-36905147584F}"/>
              </a:ext>
            </a:extLst>
          </p:cNvPr>
          <p:cNvSpPr>
            <a:spLocks noGrp="1"/>
          </p:cNvSpPr>
          <p:nvPr>
            <p:ph idx="1"/>
          </p:nvPr>
        </p:nvSpPr>
        <p:spPr>
          <a:xfrm>
            <a:off x="1869860" y="1592826"/>
            <a:ext cx="7796540" cy="4650657"/>
          </a:xfrm>
        </p:spPr>
        <p:txBody>
          <a:bodyPr>
            <a:normAutofit lnSpcReduction="10000"/>
          </a:bodyPr>
          <a:lstStyle/>
          <a:p>
            <a:pPr marL="344170" indent="-337820"/>
            <a:r>
              <a:rPr lang="en-US" dirty="0"/>
              <a:t>rhAid was made using a start-up approach.</a:t>
            </a:r>
          </a:p>
          <a:p>
            <a:pPr marL="344170" indent="-337820"/>
            <a:r>
              <a:rPr lang="en-US" dirty="0"/>
              <a:t>We were given 4 choices for projects:</a:t>
            </a:r>
          </a:p>
          <a:p>
            <a:pPr marL="795020" lvl="1" indent="-337820"/>
            <a:r>
              <a:rPr lang="en-US" dirty="0">
                <a:solidFill>
                  <a:schemeClr val="accent1">
                    <a:lumMod val="40000"/>
                    <a:lumOff val="60000"/>
                  </a:schemeClr>
                </a:solidFill>
                <a:ea typeface="+mn-lt"/>
                <a:cs typeface="+mn-lt"/>
              </a:rPr>
              <a:t>Incident management system</a:t>
            </a:r>
          </a:p>
          <a:p>
            <a:pPr marL="795020" lvl="1" indent="-337820"/>
            <a:r>
              <a:rPr lang="en-US" dirty="0">
                <a:ea typeface="+mn-lt"/>
                <a:cs typeface="+mn-lt"/>
              </a:rPr>
              <a:t>Contract management system</a:t>
            </a:r>
          </a:p>
          <a:p>
            <a:pPr marL="795020" lvl="1" indent="-337820"/>
            <a:r>
              <a:rPr lang="en-US" dirty="0">
                <a:ea typeface="+mn-lt"/>
                <a:cs typeface="+mn-lt"/>
              </a:rPr>
              <a:t>Flow log analysis</a:t>
            </a:r>
          </a:p>
          <a:p>
            <a:pPr marL="795020" lvl="1" indent="-337820"/>
            <a:r>
              <a:rPr lang="en-US" dirty="0">
                <a:ea typeface="+mn-lt"/>
                <a:cs typeface="+mn-lt"/>
              </a:rPr>
              <a:t>IoT button "buzzers“</a:t>
            </a:r>
          </a:p>
          <a:p>
            <a:pPr marL="344170" indent="-337820"/>
            <a:r>
              <a:rPr lang="en-US" dirty="0">
                <a:ea typeface="+mn-lt"/>
                <a:cs typeface="+mn-lt"/>
              </a:rPr>
              <a:t>We chose to work on the incident management system because it seemed the most interesting to us, as well as being a practical and real-life applicable project</a:t>
            </a:r>
          </a:p>
          <a:p>
            <a:pPr marL="344170" indent="-337820"/>
            <a:r>
              <a:rPr lang="en-US" dirty="0"/>
              <a:t>Our project was developed in the AWS cloud</a:t>
            </a:r>
          </a:p>
          <a:p>
            <a:pPr marL="344170" indent="-337820"/>
            <a:endParaRPr lang="en-US" dirty="0"/>
          </a:p>
        </p:txBody>
      </p:sp>
    </p:spTree>
    <p:extLst>
      <p:ext uri="{BB962C8B-B14F-4D97-AF65-F5344CB8AC3E}">
        <p14:creationId xmlns:p14="http://schemas.microsoft.com/office/powerpoint/2010/main" val="3185639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856B-0D74-4E15-AE8E-11A3802490E0}"/>
              </a:ext>
            </a:extLst>
          </p:cNvPr>
          <p:cNvSpPr>
            <a:spLocks noGrp="1"/>
          </p:cNvSpPr>
          <p:nvPr>
            <p:ph type="title"/>
          </p:nvPr>
        </p:nvSpPr>
        <p:spPr/>
        <p:txBody>
          <a:bodyPr/>
          <a:lstStyle/>
          <a:p>
            <a:r>
              <a:rPr lang="en-US" dirty="0"/>
              <a:t>What is </a:t>
            </a:r>
            <a:r>
              <a:rPr lang="en-US" dirty="0" err="1"/>
              <a:t>rhAid</a:t>
            </a:r>
            <a:r>
              <a:rPr lang="en-US" dirty="0"/>
              <a:t>?</a:t>
            </a:r>
          </a:p>
        </p:txBody>
      </p:sp>
      <p:sp>
        <p:nvSpPr>
          <p:cNvPr id="3" name="Content Placeholder 2">
            <a:extLst>
              <a:ext uri="{FF2B5EF4-FFF2-40B4-BE49-F238E27FC236}">
                <a16:creationId xmlns:a16="http://schemas.microsoft.com/office/drawing/2014/main" id="{43FA3C46-1C0B-46A2-B63B-2E963CA2EF99}"/>
              </a:ext>
            </a:extLst>
          </p:cNvPr>
          <p:cNvSpPr>
            <a:spLocks noGrp="1"/>
          </p:cNvSpPr>
          <p:nvPr>
            <p:ph idx="1"/>
          </p:nvPr>
        </p:nvSpPr>
        <p:spPr>
          <a:xfrm>
            <a:off x="1621861" y="1770429"/>
            <a:ext cx="8948277" cy="4657003"/>
          </a:xfrm>
        </p:spPr>
        <p:txBody>
          <a:bodyPr>
            <a:normAutofit fontScale="92500" lnSpcReduction="10000"/>
          </a:bodyPr>
          <a:lstStyle/>
          <a:p>
            <a:pPr marL="6160" indent="0">
              <a:buNone/>
            </a:pPr>
            <a:r>
              <a:rPr lang="en-US" dirty="0"/>
              <a:t>When faced with an issue, an employee might submit a support ticket through AWS, ServiceNow, or Jira. Most likely, the user would prefer searching resolved cases for a quick solution before submitting a new ticket.</a:t>
            </a:r>
          </a:p>
          <a:p>
            <a:pPr marL="6160" indent="0">
              <a:lnSpc>
                <a:spcPct val="100000"/>
              </a:lnSpc>
              <a:buNone/>
            </a:pPr>
            <a:endParaRPr lang="en-US" dirty="0"/>
          </a:p>
          <a:p>
            <a:pPr marL="6160" indent="0">
              <a:buNone/>
            </a:pPr>
            <a:r>
              <a:rPr lang="en-US" dirty="0">
                <a:solidFill>
                  <a:schemeClr val="accent1">
                    <a:lumMod val="20000"/>
                    <a:lumOff val="80000"/>
                  </a:schemeClr>
                </a:solidFill>
              </a:rPr>
              <a:t>However, resolved tickets are not organized and are not all accessible from one location.</a:t>
            </a:r>
          </a:p>
          <a:p>
            <a:pPr marL="6160" indent="0">
              <a:lnSpc>
                <a:spcPct val="100000"/>
              </a:lnSpc>
              <a:buNone/>
            </a:pPr>
            <a:endParaRPr lang="en-US" dirty="0"/>
          </a:p>
          <a:p>
            <a:pPr marL="6160" indent="0">
              <a:buNone/>
            </a:pPr>
            <a:r>
              <a:rPr lang="en-US" dirty="0" err="1"/>
              <a:t>rhAid</a:t>
            </a:r>
            <a:r>
              <a:rPr lang="en-US" dirty="0"/>
              <a:t> will not only pool tickets into one standard formatted location, but also use </a:t>
            </a:r>
            <a:r>
              <a:rPr lang="en-US" dirty="0">
                <a:solidFill>
                  <a:schemeClr val="accent1">
                    <a:lumMod val="60000"/>
                    <a:lumOff val="40000"/>
                  </a:schemeClr>
                </a:solidFill>
              </a:rPr>
              <a:t>machine learning</a:t>
            </a:r>
            <a:r>
              <a:rPr lang="en-US" dirty="0"/>
              <a:t> to automatically suggest and link to resolved tickets relating to similar problems.</a:t>
            </a:r>
          </a:p>
          <a:p>
            <a:pPr marL="6160" indent="0">
              <a:buNone/>
            </a:pPr>
            <a:r>
              <a:rPr lang="en-US" dirty="0"/>
              <a:t>This will reduce time spent solving common issues and reduce the number of repeated support tickets.</a:t>
            </a:r>
          </a:p>
          <a:p>
            <a:endParaRPr lang="en-US" dirty="0"/>
          </a:p>
        </p:txBody>
      </p:sp>
    </p:spTree>
    <p:extLst>
      <p:ext uri="{BB962C8B-B14F-4D97-AF65-F5344CB8AC3E}">
        <p14:creationId xmlns:p14="http://schemas.microsoft.com/office/powerpoint/2010/main" val="1952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8B75-D352-4FBC-A4A1-BB5E4B5B7C4D}"/>
              </a:ext>
            </a:extLst>
          </p:cNvPr>
          <p:cNvSpPr>
            <a:spLocks noGrp="1"/>
          </p:cNvSpPr>
          <p:nvPr>
            <p:ph type="title"/>
          </p:nvPr>
        </p:nvSpPr>
        <p:spPr>
          <a:xfrm>
            <a:off x="2010558" y="425886"/>
            <a:ext cx="7958331" cy="789140"/>
          </a:xfrm>
        </p:spPr>
        <p:txBody>
          <a:bodyPr vert="horz" lIns="91440" tIns="45720" rIns="91440" bIns="45720" rtlCol="0">
            <a:normAutofit/>
          </a:bodyPr>
          <a:lstStyle/>
          <a:p>
            <a:pPr algn="l"/>
            <a:r>
              <a:rPr lang="en-US" dirty="0"/>
              <a:t>Our Solution</a:t>
            </a:r>
          </a:p>
        </p:txBody>
      </p:sp>
      <p:graphicFrame>
        <p:nvGraphicFramePr>
          <p:cNvPr id="5" name="TextBox 2">
            <a:extLst>
              <a:ext uri="{FF2B5EF4-FFF2-40B4-BE49-F238E27FC236}">
                <a16:creationId xmlns:a16="http://schemas.microsoft.com/office/drawing/2014/main" id="{1929F9BF-579B-433E-A00A-E512B1BE4B3B}"/>
              </a:ext>
            </a:extLst>
          </p:cNvPr>
          <p:cNvGraphicFramePr/>
          <p:nvPr>
            <p:extLst>
              <p:ext uri="{D42A27DB-BD31-4B8C-83A1-F6EECF244321}">
                <p14:modId xmlns:p14="http://schemas.microsoft.com/office/powerpoint/2010/main" val="3214480709"/>
              </p:ext>
            </p:extLst>
          </p:nvPr>
        </p:nvGraphicFramePr>
        <p:xfrm>
          <a:off x="2116835" y="1885285"/>
          <a:ext cx="7958330" cy="33668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91051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A9074EF-75C6-40E4-B8AE-48DDDC359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200" y="0"/>
            <a:ext cx="193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83018C7-4970-4022-A967-85B66E74F0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8" name="Rectangle 27">
            <a:extLst>
              <a:ext uri="{FF2B5EF4-FFF2-40B4-BE49-F238E27FC236}">
                <a16:creationId xmlns:a16="http://schemas.microsoft.com/office/drawing/2014/main" id="{3C38C329-05C1-44E0-942C-D7A60A7F2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2552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4CFBE91-75F9-4DEF-95BB-C8DDC4B28E72}"/>
              </a:ext>
            </a:extLst>
          </p:cNvPr>
          <p:cNvSpPr>
            <a:spLocks noGrp="1"/>
          </p:cNvSpPr>
          <p:nvPr>
            <p:ph type="ctrTitle"/>
          </p:nvPr>
        </p:nvSpPr>
        <p:spPr>
          <a:xfrm>
            <a:off x="2611808" y="2906706"/>
            <a:ext cx="7000990" cy="1252339"/>
          </a:xfrm>
        </p:spPr>
        <p:txBody>
          <a:bodyPr>
            <a:normAutofit/>
          </a:bodyPr>
          <a:lstStyle/>
          <a:p>
            <a:r>
              <a:rPr lang="en-US" sz="7200"/>
              <a:t>Live Demo</a:t>
            </a:r>
          </a:p>
        </p:txBody>
      </p:sp>
      <p:sp>
        <p:nvSpPr>
          <p:cNvPr id="6" name="Subtitle 5">
            <a:extLst>
              <a:ext uri="{FF2B5EF4-FFF2-40B4-BE49-F238E27FC236}">
                <a16:creationId xmlns:a16="http://schemas.microsoft.com/office/drawing/2014/main" id="{E054AEA7-D2EE-44CE-8ACD-9B0F3E402004}"/>
              </a:ext>
            </a:extLst>
          </p:cNvPr>
          <p:cNvSpPr>
            <a:spLocks noGrp="1"/>
          </p:cNvSpPr>
          <p:nvPr>
            <p:ph type="subTitle" idx="1"/>
          </p:nvPr>
        </p:nvSpPr>
        <p:spPr>
          <a:xfrm>
            <a:off x="2730627" y="3984046"/>
            <a:ext cx="6840524" cy="2098652"/>
          </a:xfrm>
        </p:spPr>
        <p:txBody>
          <a:bodyPr anchor="t">
            <a:normAutofit/>
          </a:bodyPr>
          <a:lstStyle/>
          <a:p>
            <a:r>
              <a:rPr lang="en-US" sz="3200"/>
              <a:t>Submitting a Ticket</a:t>
            </a:r>
          </a:p>
          <a:p>
            <a:r>
              <a:rPr lang="en-US" sz="3200"/>
              <a:t>Receiving an Email</a:t>
            </a:r>
          </a:p>
          <a:p>
            <a:r>
              <a:rPr lang="en-US" sz="3200"/>
              <a:t>Reviewing the UI</a:t>
            </a:r>
          </a:p>
        </p:txBody>
      </p:sp>
      <p:sp>
        <p:nvSpPr>
          <p:cNvPr id="30" name="Rectangle 29">
            <a:extLst>
              <a:ext uri="{FF2B5EF4-FFF2-40B4-BE49-F238E27FC236}">
                <a16:creationId xmlns:a16="http://schemas.microsoft.com/office/drawing/2014/main" id="{DA98F3A3-687B-4002-93F2-58E8590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TextBox 31">
            <a:extLst>
              <a:ext uri="{FF2B5EF4-FFF2-40B4-BE49-F238E27FC236}">
                <a16:creationId xmlns:a16="http://schemas.microsoft.com/office/drawing/2014/main" id="{CE8DDCB6-CB7F-4357-B284-774DFD05F75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335" y="2316631"/>
            <a:ext cx="849742" cy="400110"/>
          </a:xfrm>
          <a:prstGeom prst="rect">
            <a:avLst/>
          </a:prstGeom>
          <a:noFill/>
        </p:spPr>
        <p:txBody>
          <a:bodyPr wrap="square" rtlCol="0">
            <a:spAutoFit/>
          </a:bodyPr>
          <a:lstStyle/>
          <a:p>
            <a:pPr algn="r"/>
            <a:endParaRPr lang="en-US" sz="2000">
              <a:latin typeface="MS Shell Dlg 2" panose="020B0604030504040204" pitchFamily="34" charset="0"/>
            </a:endParaRPr>
          </a:p>
        </p:txBody>
      </p:sp>
    </p:spTree>
    <p:extLst>
      <p:ext uri="{BB962C8B-B14F-4D97-AF65-F5344CB8AC3E}">
        <p14:creationId xmlns:p14="http://schemas.microsoft.com/office/powerpoint/2010/main" val="314498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FAD9-30CB-4AE7-8FBD-702163EEB278}"/>
              </a:ext>
            </a:extLst>
          </p:cNvPr>
          <p:cNvSpPr>
            <a:spLocks noGrp="1"/>
          </p:cNvSpPr>
          <p:nvPr>
            <p:ph type="title"/>
          </p:nvPr>
        </p:nvSpPr>
        <p:spPr/>
        <p:txBody>
          <a:bodyPr>
            <a:normAutofit/>
          </a:bodyPr>
          <a:lstStyle/>
          <a:p>
            <a:r>
              <a:rPr lang="en-US"/>
              <a:t>Our Approach</a:t>
            </a:r>
          </a:p>
        </p:txBody>
      </p:sp>
      <p:sp>
        <p:nvSpPr>
          <p:cNvPr id="3" name="Content Placeholder 2">
            <a:extLst>
              <a:ext uri="{FF2B5EF4-FFF2-40B4-BE49-F238E27FC236}">
                <a16:creationId xmlns:a16="http://schemas.microsoft.com/office/drawing/2014/main" id="{6247886D-A4DF-4EFA-8E21-2E49C422D5F9}"/>
              </a:ext>
            </a:extLst>
          </p:cNvPr>
          <p:cNvSpPr>
            <a:spLocks noGrp="1"/>
          </p:cNvSpPr>
          <p:nvPr>
            <p:ph idx="1"/>
          </p:nvPr>
        </p:nvSpPr>
        <p:spPr/>
        <p:txBody>
          <a:bodyPr>
            <a:normAutofit/>
          </a:bodyPr>
          <a:lstStyle/>
          <a:p>
            <a:pPr marL="457200" lvl="1" indent="0">
              <a:buNone/>
            </a:pPr>
            <a:r>
              <a:rPr lang="en-US"/>
              <a:t>  </a:t>
            </a:r>
          </a:p>
        </p:txBody>
      </p:sp>
      <p:sp>
        <p:nvSpPr>
          <p:cNvPr id="4" name="TextBox 3">
            <a:extLst>
              <a:ext uri="{FF2B5EF4-FFF2-40B4-BE49-F238E27FC236}">
                <a16:creationId xmlns:a16="http://schemas.microsoft.com/office/drawing/2014/main" id="{AD916EB1-4EC9-4BFF-A7F6-F0B4BE57982D}"/>
              </a:ext>
            </a:extLst>
          </p:cNvPr>
          <p:cNvSpPr txBox="1"/>
          <p:nvPr/>
        </p:nvSpPr>
        <p:spPr>
          <a:xfrm>
            <a:off x="1868258" y="1596528"/>
            <a:ext cx="6448095" cy="384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4170" indent="-337820">
              <a:lnSpc>
                <a:spcPct val="120000"/>
              </a:lnSpc>
              <a:spcBef>
                <a:spcPts val="500"/>
              </a:spcBef>
              <a:spcAft>
                <a:spcPts val="600"/>
              </a:spcAft>
              <a:buClr>
                <a:schemeClr val="accent6"/>
              </a:buClr>
              <a:buSzPct val="115000"/>
              <a:buFont typeface="Open Sans Light" panose="020B0306030504020204" pitchFamily="34" charset="0"/>
              <a:buChar char="◊"/>
            </a:pPr>
            <a:r>
              <a:rPr lang="en-US" sz="2000" dirty="0">
                <a:ea typeface="+mn-lt"/>
                <a:cs typeface="+mn-lt"/>
              </a:rPr>
              <a:t>We used the </a:t>
            </a:r>
            <a:r>
              <a:rPr lang="en-US" sz="2000" dirty="0">
                <a:solidFill>
                  <a:schemeClr val="accent4">
                    <a:lumMod val="20000"/>
                    <a:lumOff val="80000"/>
                  </a:schemeClr>
                </a:solidFill>
                <a:ea typeface="+mn-lt"/>
                <a:cs typeface="+mn-lt"/>
              </a:rPr>
              <a:t>Minimum viable product </a:t>
            </a:r>
            <a:r>
              <a:rPr lang="en-US" sz="2000" dirty="0">
                <a:ea typeface="+mn-lt"/>
                <a:cs typeface="+mn-lt"/>
              </a:rPr>
              <a:t>method when creating rhAid.</a:t>
            </a:r>
          </a:p>
          <a:p>
            <a:pPr marL="801370" lvl="1" indent="-337820">
              <a:lnSpc>
                <a:spcPct val="120000"/>
              </a:lnSpc>
              <a:spcBef>
                <a:spcPts val="500"/>
              </a:spcBef>
              <a:spcAft>
                <a:spcPts val="600"/>
              </a:spcAft>
              <a:buClr>
                <a:schemeClr val="accent6"/>
              </a:buClr>
              <a:buSzPct val="115000"/>
              <a:buFont typeface="Open Sans Light" panose="020B0306030504020204" pitchFamily="34" charset="0"/>
              <a:buChar char="◊"/>
            </a:pPr>
            <a:r>
              <a:rPr lang="en-US" dirty="0">
                <a:solidFill>
                  <a:schemeClr val="accent6">
                    <a:lumMod val="20000"/>
                    <a:lumOff val="80000"/>
                  </a:schemeClr>
                </a:solidFill>
                <a:ea typeface="+mn-lt"/>
                <a:cs typeface="+mn-lt"/>
              </a:rPr>
              <a:t>Baseline functionality is priority</a:t>
            </a:r>
            <a:r>
              <a:rPr lang="en-US" dirty="0">
                <a:ea typeface="+mn-lt"/>
                <a:cs typeface="+mn-lt"/>
              </a:rPr>
              <a:t>, additional features come after.</a:t>
            </a:r>
          </a:p>
          <a:p>
            <a:pPr marL="344170" indent="-337820">
              <a:lnSpc>
                <a:spcPct val="120000"/>
              </a:lnSpc>
              <a:spcBef>
                <a:spcPts val="500"/>
              </a:spcBef>
              <a:spcAft>
                <a:spcPts val="600"/>
              </a:spcAft>
              <a:buClr>
                <a:schemeClr val="accent6"/>
              </a:buClr>
              <a:buSzPct val="115000"/>
              <a:buFont typeface="Open Sans Light" panose="020B0306030504020204" pitchFamily="34" charset="0"/>
              <a:buChar char="◊"/>
            </a:pPr>
            <a:r>
              <a:rPr lang="en-US" sz="2000" dirty="0">
                <a:solidFill>
                  <a:schemeClr val="accent4">
                    <a:lumMod val="20000"/>
                    <a:lumOff val="80000"/>
                  </a:schemeClr>
                </a:solidFill>
                <a:ea typeface="+mn-lt"/>
                <a:cs typeface="+mn-lt"/>
              </a:rPr>
              <a:t>Our MVP involved </a:t>
            </a:r>
            <a:r>
              <a:rPr lang="en-US" sz="2000" dirty="0">
                <a:solidFill>
                  <a:schemeClr val="accent3">
                    <a:lumMod val="60000"/>
                    <a:lumOff val="40000"/>
                  </a:schemeClr>
                </a:solidFill>
                <a:ea typeface="+mn-lt"/>
                <a:cs typeface="+mn-lt"/>
              </a:rPr>
              <a:t>storing and analyzing AWS tickets, and creating a user interface</a:t>
            </a:r>
            <a:r>
              <a:rPr lang="en-US" sz="2000" dirty="0">
                <a:solidFill>
                  <a:schemeClr val="accent4">
                    <a:lumMod val="20000"/>
                    <a:lumOff val="80000"/>
                  </a:schemeClr>
                </a:solidFill>
                <a:ea typeface="+mn-lt"/>
                <a:cs typeface="+mn-lt"/>
              </a:rPr>
              <a:t>.</a:t>
            </a:r>
          </a:p>
          <a:p>
            <a:pPr marL="344170" indent="-337820">
              <a:lnSpc>
                <a:spcPct val="120000"/>
              </a:lnSpc>
              <a:spcBef>
                <a:spcPts val="500"/>
              </a:spcBef>
              <a:spcAft>
                <a:spcPts val="600"/>
              </a:spcAft>
              <a:buClr>
                <a:schemeClr val="accent6"/>
              </a:buClr>
              <a:buSzPct val="115000"/>
              <a:buFont typeface="Open Sans Light" panose="020B0306030504020204" pitchFamily="34" charset="0"/>
              <a:buChar char="◊"/>
            </a:pPr>
            <a:r>
              <a:rPr lang="en-US" sz="2000" dirty="0">
                <a:ea typeface="+mn-lt"/>
                <a:cs typeface="+mn-lt"/>
              </a:rPr>
              <a:t>We started by creating a baseline architecture and expanding off it.</a:t>
            </a:r>
          </a:p>
          <a:p>
            <a:pPr marL="344170" indent="-337820">
              <a:lnSpc>
                <a:spcPct val="120000"/>
              </a:lnSpc>
              <a:spcBef>
                <a:spcPts val="500"/>
              </a:spcBef>
              <a:spcAft>
                <a:spcPts val="600"/>
              </a:spcAft>
              <a:buClr>
                <a:schemeClr val="accent6"/>
              </a:buClr>
              <a:buSzPct val="115000"/>
              <a:buFont typeface="Open Sans Light" panose="020B0306030504020204" pitchFamily="34" charset="0"/>
              <a:buChar char="◊"/>
            </a:pPr>
            <a:endParaRPr lang="en-US" dirty="0"/>
          </a:p>
        </p:txBody>
      </p:sp>
    </p:spTree>
    <p:extLst>
      <p:ext uri="{BB962C8B-B14F-4D97-AF65-F5344CB8AC3E}">
        <p14:creationId xmlns:p14="http://schemas.microsoft.com/office/powerpoint/2010/main" val="154521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C95F854-2C62-40D6-B658-D11D34876F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2" name="Picture 51">
            <a:extLst>
              <a:ext uri="{FF2B5EF4-FFF2-40B4-BE49-F238E27FC236}">
                <a16:creationId xmlns:a16="http://schemas.microsoft.com/office/drawing/2014/main" id="{90161D53-4A9C-4725-9E3C-064E8B3A0C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53">
            <a:extLst>
              <a:ext uri="{FF2B5EF4-FFF2-40B4-BE49-F238E27FC236}">
                <a16:creationId xmlns:a16="http://schemas.microsoft.com/office/drawing/2014/main" id="{70C80B70-9A5C-46A1-BA7D-690BADB59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82602C6A-CE3E-40EA-BA03-E7FA0CA89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2D7B6A82-8EFE-45A2-BAA4-0A623AC30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59">
            <a:extLst>
              <a:ext uri="{FF2B5EF4-FFF2-40B4-BE49-F238E27FC236}">
                <a16:creationId xmlns:a16="http://schemas.microsoft.com/office/drawing/2014/main" id="{A2A5DC14-305D-43A2-85F8-E815E4178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TextBox 61">
            <a:extLst>
              <a:ext uri="{FF2B5EF4-FFF2-40B4-BE49-F238E27FC236}">
                <a16:creationId xmlns:a16="http://schemas.microsoft.com/office/drawing/2014/main" id="{BE52F9F2-F269-40F0-A3F4-18E2A7990CB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64" name="Rectangle 63">
            <a:extLst>
              <a:ext uri="{FF2B5EF4-FFF2-40B4-BE49-F238E27FC236}">
                <a16:creationId xmlns:a16="http://schemas.microsoft.com/office/drawing/2014/main" id="{5F67B154-4234-442F-82DC-CC478CC4E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5CC748C5-E544-45B7-8BE8-AE968E18B8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8" name="Picture 67">
            <a:extLst>
              <a:ext uri="{FF2B5EF4-FFF2-40B4-BE49-F238E27FC236}">
                <a16:creationId xmlns:a16="http://schemas.microsoft.com/office/drawing/2014/main" id="{A4C2D794-2369-4DBF-B170-50F7AF8879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69">
            <a:extLst>
              <a:ext uri="{FF2B5EF4-FFF2-40B4-BE49-F238E27FC236}">
                <a16:creationId xmlns:a16="http://schemas.microsoft.com/office/drawing/2014/main" id="{7473E540-26A1-4015-948C-15859E482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494FCF0-22D6-40C3-A1BF-94D39C775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88B40A6-7DFB-48B0-8796-213A4EF4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442832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1CB15B7-ACF8-4B20-9849-32855C7E6035}"/>
              </a:ext>
            </a:extLst>
          </p:cNvPr>
          <p:cNvSpPr>
            <a:spLocks noGrp="1"/>
          </p:cNvSpPr>
          <p:nvPr>
            <p:ph type="title"/>
          </p:nvPr>
        </p:nvSpPr>
        <p:spPr>
          <a:xfrm>
            <a:off x="1407829" y="1676398"/>
            <a:ext cx="3220929" cy="2268559"/>
          </a:xfrm>
        </p:spPr>
        <p:txBody>
          <a:bodyPr vert="horz" lIns="91440" tIns="45720" rIns="91440" bIns="45720" rtlCol="0" anchor="t">
            <a:normAutofit/>
          </a:bodyPr>
          <a:lstStyle/>
          <a:p>
            <a:pPr algn="r"/>
            <a:r>
              <a:rPr lang="en-US"/>
              <a:t>The Architecture</a:t>
            </a:r>
          </a:p>
        </p:txBody>
      </p:sp>
      <p:sp>
        <p:nvSpPr>
          <p:cNvPr id="4" name="Text Placeholder 3">
            <a:extLst>
              <a:ext uri="{FF2B5EF4-FFF2-40B4-BE49-F238E27FC236}">
                <a16:creationId xmlns:a16="http://schemas.microsoft.com/office/drawing/2014/main" id="{F189B784-4490-4AFF-8F45-F6B6AFA6C49F}"/>
              </a:ext>
            </a:extLst>
          </p:cNvPr>
          <p:cNvSpPr>
            <a:spLocks noGrp="1"/>
          </p:cNvSpPr>
          <p:nvPr>
            <p:ph type="body" sz="half" idx="2"/>
          </p:nvPr>
        </p:nvSpPr>
        <p:spPr>
          <a:xfrm>
            <a:off x="2124907" y="2421186"/>
            <a:ext cx="2503753" cy="664913"/>
          </a:xfrm>
        </p:spPr>
        <p:txBody>
          <a:bodyPr vert="horz" lIns="91440" tIns="0" rIns="91440" bIns="45720" rtlCol="0" anchor="b">
            <a:normAutofit/>
          </a:bodyPr>
          <a:lstStyle/>
          <a:p>
            <a:pPr algn="r">
              <a:buClr>
                <a:schemeClr val="accent6"/>
              </a:buClr>
              <a:buSzPct val="90000"/>
            </a:pPr>
            <a:r>
              <a:rPr lang="en-US" sz="1500"/>
              <a:t>Services used to create rhAid</a:t>
            </a:r>
          </a:p>
        </p:txBody>
      </p:sp>
      <p:sp>
        <p:nvSpPr>
          <p:cNvPr id="76" name="Rectangle 75">
            <a:extLst>
              <a:ext uri="{FF2B5EF4-FFF2-40B4-BE49-F238E27FC236}">
                <a16:creationId xmlns:a16="http://schemas.microsoft.com/office/drawing/2014/main" id="{6B502904-54E8-4DCC-9DE1-B62650779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3113" y="0"/>
            <a:ext cx="59485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 traffic light&#10;&#10;Description generated with high confidence">
            <a:extLst>
              <a:ext uri="{FF2B5EF4-FFF2-40B4-BE49-F238E27FC236}">
                <a16:creationId xmlns:a16="http://schemas.microsoft.com/office/drawing/2014/main" id="{EFD295D0-A4A5-4E22-8889-65533F22E8AF}"/>
              </a:ext>
            </a:extLst>
          </p:cNvPr>
          <p:cNvPicPr>
            <a:picLocks noChangeAspect="1"/>
          </p:cNvPicPr>
          <p:nvPr/>
        </p:nvPicPr>
        <p:blipFill>
          <a:blip r:embed="rId6"/>
          <a:stretch>
            <a:fillRect/>
          </a:stretch>
        </p:blipFill>
        <p:spPr>
          <a:xfrm>
            <a:off x="5687920" y="2102484"/>
            <a:ext cx="5441653" cy="3546192"/>
          </a:xfrm>
          <a:prstGeom prst="rect">
            <a:avLst/>
          </a:prstGeom>
          <a:ln w="12700">
            <a:noFill/>
          </a:ln>
        </p:spPr>
      </p:pic>
      <p:sp>
        <p:nvSpPr>
          <p:cNvPr id="78" name="Rectangle 77">
            <a:extLst>
              <a:ext uri="{FF2B5EF4-FFF2-40B4-BE49-F238E27FC236}">
                <a16:creationId xmlns:a16="http://schemas.microsoft.com/office/drawing/2014/main" id="{36306896-26CF-4ABB-BF40-7ABA5B586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7920" y="236475"/>
            <a:ext cx="5439984" cy="6385049"/>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22D55EB-EF5E-4C17-B2E0-BB1F53C71C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9813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ABFE-E923-469B-BF70-7F00D24CD800}"/>
              </a:ext>
            </a:extLst>
          </p:cNvPr>
          <p:cNvSpPr>
            <a:spLocks noGrp="1"/>
          </p:cNvSpPr>
          <p:nvPr>
            <p:ph type="title"/>
          </p:nvPr>
        </p:nvSpPr>
        <p:spPr>
          <a:xfrm>
            <a:off x="7315187" y="300056"/>
            <a:ext cx="3438883" cy="1077229"/>
          </a:xfrm>
        </p:spPr>
        <p:txBody>
          <a:bodyPr/>
          <a:lstStyle/>
          <a:p>
            <a:r>
              <a:rPr lang="en-US"/>
              <a:t>The Data</a:t>
            </a:r>
          </a:p>
        </p:txBody>
      </p:sp>
      <p:sp>
        <p:nvSpPr>
          <p:cNvPr id="3" name="Content Placeholder 2">
            <a:extLst>
              <a:ext uri="{FF2B5EF4-FFF2-40B4-BE49-F238E27FC236}">
                <a16:creationId xmlns:a16="http://schemas.microsoft.com/office/drawing/2014/main" id="{D6BD4B5A-0006-44D4-BBE9-6115352C6F25}"/>
              </a:ext>
            </a:extLst>
          </p:cNvPr>
          <p:cNvSpPr>
            <a:spLocks noGrp="1"/>
          </p:cNvSpPr>
          <p:nvPr>
            <p:ph idx="1"/>
          </p:nvPr>
        </p:nvSpPr>
        <p:spPr>
          <a:xfrm>
            <a:off x="4434542" y="1176254"/>
            <a:ext cx="6360127" cy="2123484"/>
          </a:xfrm>
        </p:spPr>
        <p:txBody>
          <a:bodyPr/>
          <a:lstStyle/>
          <a:p>
            <a:pPr marL="344170" indent="-337820"/>
            <a:r>
              <a:rPr lang="en-US"/>
              <a:t>Used APIs from AWS, Jira, and ServiceNow to get the data</a:t>
            </a:r>
          </a:p>
          <a:p>
            <a:pPr marL="344170" indent="-337820"/>
            <a:r>
              <a:rPr lang="en-US"/>
              <a:t>Still working on </a:t>
            </a:r>
            <a:r>
              <a:rPr lang="en-US" err="1"/>
              <a:t>SNow</a:t>
            </a:r>
            <a:r>
              <a:rPr lang="en-US"/>
              <a:t> and Jira API so we are currently pulling those support tickets from a CSV</a:t>
            </a:r>
          </a:p>
          <a:p>
            <a:pPr marL="344170" indent="-337820"/>
            <a:endParaRPr lang="en-US"/>
          </a:p>
        </p:txBody>
      </p:sp>
      <p:pic>
        <p:nvPicPr>
          <p:cNvPr id="5" name="Picture 5" descr="A screenshot of a computer&#10;&#10;Description generated with high confidence">
            <a:extLst>
              <a:ext uri="{FF2B5EF4-FFF2-40B4-BE49-F238E27FC236}">
                <a16:creationId xmlns:a16="http://schemas.microsoft.com/office/drawing/2014/main" id="{46A9EEA6-9645-441B-B93C-B714E27F6094}"/>
              </a:ext>
            </a:extLst>
          </p:cNvPr>
          <p:cNvPicPr>
            <a:picLocks noChangeAspect="1"/>
          </p:cNvPicPr>
          <p:nvPr/>
        </p:nvPicPr>
        <p:blipFill>
          <a:blip r:embed="rId3"/>
          <a:stretch>
            <a:fillRect/>
          </a:stretch>
        </p:blipFill>
        <p:spPr>
          <a:xfrm>
            <a:off x="1448676" y="299330"/>
            <a:ext cx="2743200" cy="366679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3D4B46EE-8CE1-4A22-9D37-5016FA59E754}"/>
              </a:ext>
            </a:extLst>
          </p:cNvPr>
          <p:cNvPicPr>
            <a:picLocks noChangeAspect="1"/>
          </p:cNvPicPr>
          <p:nvPr/>
        </p:nvPicPr>
        <p:blipFill>
          <a:blip r:embed="rId4"/>
          <a:stretch>
            <a:fillRect/>
          </a:stretch>
        </p:blipFill>
        <p:spPr>
          <a:xfrm>
            <a:off x="1450364" y="3432328"/>
            <a:ext cx="7954157" cy="3311489"/>
          </a:xfrm>
          <a:prstGeom prst="rect">
            <a:avLst/>
          </a:prstGeom>
        </p:spPr>
      </p:pic>
    </p:spTree>
    <p:extLst>
      <p:ext uri="{BB962C8B-B14F-4D97-AF65-F5344CB8AC3E}">
        <p14:creationId xmlns:p14="http://schemas.microsoft.com/office/powerpoint/2010/main" val="4152409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Custom 3">
      <a:majorFont>
        <a:latin typeface="Spectral SemiBold"/>
        <a:ea typeface=""/>
        <a:cs typeface=""/>
      </a:majorFont>
      <a:minorFont>
        <a:latin typeface="Open Sans Light"/>
        <a:ea typeface=""/>
        <a:cs typeface=""/>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D596F91F09664FA2722184865C1FA7" ma:contentTypeVersion="5" ma:contentTypeDescription="Create a new document." ma:contentTypeScope="" ma:versionID="74d4657476ff7c1f787da76cdca518cc">
  <xsd:schema xmlns:xsd="http://www.w3.org/2001/XMLSchema" xmlns:xs="http://www.w3.org/2001/XMLSchema" xmlns:p="http://schemas.microsoft.com/office/2006/metadata/properties" xmlns:ns3="fc621271-dd37-40eb-9a5e-4cfcf8d01f67" xmlns:ns4="ba75519e-eec2-4c2e-a559-345cb3f53473" targetNamespace="http://schemas.microsoft.com/office/2006/metadata/properties" ma:root="true" ma:fieldsID="36efe51f5a2c2dca8bc1830dba8b791d" ns3:_="" ns4:_="">
    <xsd:import namespace="fc621271-dd37-40eb-9a5e-4cfcf8d01f67"/>
    <xsd:import namespace="ba75519e-eec2-4c2e-a559-345cb3f5347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621271-dd37-40eb-9a5e-4cfcf8d01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75519e-eec2-4c2e-a559-345cb3f534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4F0628-9BCC-43F3-A646-BD201C3098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621271-dd37-40eb-9a5e-4cfcf8d01f67"/>
    <ds:schemaRef ds:uri="ba75519e-eec2-4c2e-a559-345cb3f53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88319A-F070-440B-91DC-358B977FEAEB}">
  <ds:schemaRefs>
    <ds:schemaRef ds:uri="http://schemas.microsoft.com/sharepoint/v3/contenttype/forms"/>
  </ds:schemaRefs>
</ds:datastoreItem>
</file>

<file path=customXml/itemProps3.xml><?xml version="1.0" encoding="utf-8"?>
<ds:datastoreItem xmlns:ds="http://schemas.openxmlformats.org/officeDocument/2006/customXml" ds:itemID="{997D2802-9FF9-4469-9823-26462D44DB6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1544</TotalTime>
  <Words>1875</Words>
  <Application>Microsoft Office PowerPoint</Application>
  <PresentationFormat>Widescreen</PresentationFormat>
  <Paragraphs>307</Paragraphs>
  <Slides>19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Open Sans Semibold</vt:lpstr>
      <vt:lpstr>Arial</vt:lpstr>
      <vt:lpstr>Spectral SemiBold</vt:lpstr>
      <vt:lpstr>Aharoni</vt:lpstr>
      <vt:lpstr>Wingdings</vt:lpstr>
      <vt:lpstr>Agency FB</vt:lpstr>
      <vt:lpstr>Calibri</vt:lpstr>
      <vt:lpstr>MS Shell Dlg 2</vt:lpstr>
      <vt:lpstr>Wingdings 3</vt:lpstr>
      <vt:lpstr>Open Sans Light</vt:lpstr>
      <vt:lpstr>Madison</vt:lpstr>
      <vt:lpstr>IT Brown Bag CCoE Interns Summer 2019 rhAid</vt:lpstr>
      <vt:lpstr>ABOUT US</vt:lpstr>
      <vt:lpstr>Introduction</vt:lpstr>
      <vt:lpstr>What is rhAid?</vt:lpstr>
      <vt:lpstr>Our Solution</vt:lpstr>
      <vt:lpstr>Live Demo</vt:lpstr>
      <vt:lpstr>Our Approach</vt:lpstr>
      <vt:lpstr>The Architecture</vt:lpstr>
      <vt:lpstr>The Data</vt:lpstr>
      <vt:lpstr>The Data</vt:lpstr>
      <vt:lpstr>PROCESSING TICKETS - MACHINE LEARNING</vt:lpstr>
      <vt:lpstr>PROCESSING TICKETS - MACHINE LEARNING</vt:lpstr>
      <vt:lpstr>PROCESSING TICKETS - MACHINE LEARNING</vt:lpstr>
      <vt:lpstr>PROCESSING TICKETS - MACHINE LEARNING</vt:lpstr>
      <vt:lpstr>The UI</vt:lpstr>
      <vt:lpstr>The Automation</vt:lpstr>
      <vt:lpstr>Summary</vt:lpstr>
      <vt:lpstr>Future Plans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rhAid</dc:title>
  <dc:creator>Springer, Katarina (HQP)</dc:creator>
  <cp:lastModifiedBy>Divya Karthik</cp:lastModifiedBy>
  <cp:revision>60</cp:revision>
  <dcterms:created xsi:type="dcterms:W3CDTF">2019-08-07T21:18:54Z</dcterms:created>
  <dcterms:modified xsi:type="dcterms:W3CDTF">2019-09-08T05:27:04Z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0x01010004D596F91F09664FA2722184865C1FA7</vt:lpwstr>
  </property>
</Properties>
</file>